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5"/>
  </p:notesMasterIdLst>
  <p:sldIdLst>
    <p:sldId id="256" r:id="rId2"/>
    <p:sldId id="398" r:id="rId3"/>
    <p:sldId id="331" r:id="rId4"/>
    <p:sldId id="2611" r:id="rId5"/>
    <p:sldId id="2545" r:id="rId6"/>
    <p:sldId id="2639" r:id="rId7"/>
    <p:sldId id="2701" r:id="rId8"/>
    <p:sldId id="2702" r:id="rId9"/>
    <p:sldId id="2659" r:id="rId10"/>
    <p:sldId id="2669" r:id="rId11"/>
    <p:sldId id="2703" r:id="rId12"/>
    <p:sldId id="2670" r:id="rId13"/>
    <p:sldId id="2672" r:id="rId14"/>
    <p:sldId id="2673" r:id="rId15"/>
    <p:sldId id="2647" r:id="rId16"/>
    <p:sldId id="2656" r:id="rId17"/>
    <p:sldId id="2700" r:id="rId18"/>
    <p:sldId id="2655" r:id="rId19"/>
    <p:sldId id="2657" r:id="rId20"/>
    <p:sldId id="2658" r:id="rId21"/>
    <p:sldId id="2660" r:id="rId22"/>
    <p:sldId id="2661" r:id="rId23"/>
    <p:sldId id="2650" r:id="rId24"/>
    <p:sldId id="2654" r:id="rId25"/>
    <p:sldId id="2648" r:id="rId26"/>
    <p:sldId id="2653" r:id="rId27"/>
    <p:sldId id="2651" r:id="rId28"/>
    <p:sldId id="2652" r:id="rId29"/>
    <p:sldId id="2695" r:id="rId30"/>
    <p:sldId id="2705" r:id="rId31"/>
    <p:sldId id="2698" r:id="rId32"/>
    <p:sldId id="2696" r:id="rId33"/>
    <p:sldId id="2712" r:id="rId34"/>
    <p:sldId id="2714" r:id="rId35"/>
    <p:sldId id="2715" r:id="rId36"/>
    <p:sldId id="2716" r:id="rId37"/>
    <p:sldId id="2713" r:id="rId38"/>
    <p:sldId id="2722" r:id="rId39"/>
    <p:sldId id="2724" r:id="rId40"/>
    <p:sldId id="2725" r:id="rId41"/>
    <p:sldId id="2726" r:id="rId42"/>
    <p:sldId id="2727" r:id="rId43"/>
    <p:sldId id="2728" r:id="rId44"/>
    <p:sldId id="2729" r:id="rId45"/>
    <p:sldId id="2730" r:id="rId46"/>
    <p:sldId id="2718" r:id="rId47"/>
    <p:sldId id="2719" r:id="rId48"/>
    <p:sldId id="2720" r:id="rId49"/>
    <p:sldId id="2734" r:id="rId50"/>
    <p:sldId id="2738" r:id="rId51"/>
    <p:sldId id="2736" r:id="rId52"/>
    <p:sldId id="2735" r:id="rId53"/>
    <p:sldId id="2737" r:id="rId54"/>
    <p:sldId id="2739" r:id="rId55"/>
    <p:sldId id="2740" r:id="rId56"/>
    <p:sldId id="2721" r:id="rId57"/>
    <p:sldId id="2644" r:id="rId58"/>
    <p:sldId id="2640" r:id="rId59"/>
    <p:sldId id="2684" r:id="rId60"/>
    <p:sldId id="2681" r:id="rId61"/>
    <p:sldId id="2645" r:id="rId62"/>
    <p:sldId id="2646" r:id="rId63"/>
    <p:sldId id="2675" r:id="rId64"/>
    <p:sldId id="2676" r:id="rId65"/>
    <p:sldId id="2677" r:id="rId66"/>
    <p:sldId id="2697" r:id="rId67"/>
    <p:sldId id="2731" r:id="rId68"/>
    <p:sldId id="2666" r:id="rId69"/>
    <p:sldId id="2733" r:id="rId70"/>
    <p:sldId id="2665" r:id="rId71"/>
    <p:sldId id="2663" r:id="rId72"/>
    <p:sldId id="2732" r:id="rId73"/>
    <p:sldId id="2664" r:id="rId74"/>
    <p:sldId id="2638" r:id="rId75"/>
    <p:sldId id="2680" r:id="rId76"/>
    <p:sldId id="2678" r:id="rId77"/>
    <p:sldId id="2584" r:id="rId78"/>
    <p:sldId id="2586" r:id="rId79"/>
    <p:sldId id="2587" r:id="rId80"/>
    <p:sldId id="2619" r:id="rId81"/>
    <p:sldId id="2628" r:id="rId82"/>
    <p:sldId id="2629" r:id="rId83"/>
    <p:sldId id="2630" r:id="rId84"/>
    <p:sldId id="2631" r:id="rId85"/>
    <p:sldId id="2632" r:id="rId86"/>
    <p:sldId id="2633" r:id="rId87"/>
    <p:sldId id="2634" r:id="rId88"/>
    <p:sldId id="2635" r:id="rId89"/>
    <p:sldId id="2636" r:id="rId90"/>
    <p:sldId id="2637" r:id="rId91"/>
    <p:sldId id="2610" r:id="rId92"/>
    <p:sldId id="2685" r:id="rId93"/>
    <p:sldId id="2687" r:id="rId94"/>
    <p:sldId id="2689" r:id="rId95"/>
    <p:sldId id="2691" r:id="rId96"/>
    <p:sldId id="2688" r:id="rId97"/>
    <p:sldId id="2690" r:id="rId98"/>
    <p:sldId id="2588" r:id="rId99"/>
    <p:sldId id="2692" r:id="rId100"/>
    <p:sldId id="2693" r:id="rId101"/>
    <p:sldId id="2694" r:id="rId102"/>
    <p:sldId id="2686" r:id="rId103"/>
    <p:sldId id="2592" r:id="rId104"/>
    <p:sldId id="2622" r:id="rId105"/>
    <p:sldId id="2621" r:id="rId106"/>
    <p:sldId id="2612" r:id="rId107"/>
    <p:sldId id="2623" r:id="rId108"/>
    <p:sldId id="2598" r:id="rId109"/>
    <p:sldId id="2594" r:id="rId110"/>
    <p:sldId id="2591" r:id="rId111"/>
    <p:sldId id="2589" r:id="rId112"/>
    <p:sldId id="2613" r:id="rId113"/>
    <p:sldId id="2614" r:id="rId114"/>
    <p:sldId id="2615" r:id="rId115"/>
    <p:sldId id="2616" r:id="rId116"/>
    <p:sldId id="2617" r:id="rId117"/>
    <p:sldId id="2618" r:id="rId118"/>
    <p:sldId id="2595" r:id="rId119"/>
    <p:sldId id="2593" r:id="rId120"/>
    <p:sldId id="2590" r:id="rId121"/>
    <p:sldId id="2604" r:id="rId122"/>
    <p:sldId id="2605" r:id="rId123"/>
    <p:sldId id="2600" r:id="rId124"/>
    <p:sldId id="2596" r:id="rId125"/>
    <p:sldId id="2620" r:id="rId126"/>
    <p:sldId id="2606" r:id="rId127"/>
    <p:sldId id="2607" r:id="rId128"/>
    <p:sldId id="2624" r:id="rId129"/>
    <p:sldId id="2625" r:id="rId130"/>
    <p:sldId id="2601" r:id="rId131"/>
    <p:sldId id="2602" r:id="rId132"/>
    <p:sldId id="2603" r:id="rId133"/>
    <p:sldId id="2580" r:id="rId134"/>
  </p:sldIdLst>
  <p:sldSz cx="9906000" cy="6858000" type="A4"/>
  <p:notesSz cx="6797675" cy="99266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82">
          <p15:clr>
            <a:srgbClr val="A4A3A4"/>
          </p15:clr>
        </p15:guide>
        <p15:guide id="2" orient="horz" pos="4156">
          <p15:clr>
            <a:srgbClr val="A4A3A4"/>
          </p15:clr>
        </p15:guide>
        <p15:guide id="3" orient="horz" pos="890">
          <p15:clr>
            <a:srgbClr val="A4A3A4"/>
          </p15:clr>
        </p15:guide>
        <p15:guide id="4" pos="217" userDrawn="1">
          <p15:clr>
            <a:srgbClr val="A4A3A4"/>
          </p15:clr>
        </p15:guide>
        <p15:guide id="5" pos="6023">
          <p15:clr>
            <a:srgbClr val="A4A3A4"/>
          </p15:clr>
        </p15:guide>
        <p15:guide id="6" pos="439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48A5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066" autoAdjust="0"/>
    <p:restoredTop sz="92506" autoAdjust="0"/>
  </p:normalViewPr>
  <p:slideViewPr>
    <p:cSldViewPr>
      <p:cViewPr varScale="1">
        <p:scale>
          <a:sx n="110" d="100"/>
          <a:sy n="110" d="100"/>
        </p:scale>
        <p:origin x="702" y="96"/>
      </p:cViewPr>
      <p:guideLst>
        <p:guide orient="horz" pos="482"/>
        <p:guide orient="horz" pos="4156"/>
        <p:guide orient="horz" pos="890"/>
        <p:guide pos="217"/>
        <p:guide pos="6023"/>
        <p:guide pos="439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theme" Target="theme/theme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tableStyles" Target="tableStyle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notesMaster" Target="notesMasters/notesMaster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7425D8-D77A-47D9-A78B-1C162B9A78B3}" type="datetimeFigureOut">
              <a:rPr lang="ko-KR" altLang="en-US" smtClean="0"/>
              <a:t>2023-08-05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711200" y="744538"/>
            <a:ext cx="537527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72F151-F8E9-49FD-AAF6-1663CD6B96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00725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12788" y="744538"/>
            <a:ext cx="5372100" cy="3721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D3202B1-D589-442A-876F-2D517D5FB4C9}" type="slidenum">
              <a:rPr lang="en-US" altLang="ko-KR" smtClean="0"/>
              <a:pPr>
                <a:defRPr/>
              </a:pPr>
              <a:t>2</a:t>
            </a:fld>
            <a:endParaRPr lang="en-US" altLang="ko-KR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8028434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107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0794574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109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9456889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0012518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3540969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9507570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0978556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4595765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670617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927775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09754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9835211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0920121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9908220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>
              <a:latin typeface="+mn-ea"/>
              <a:ea typeface="+mn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D3202B1-D589-442A-876F-2D517D5FB4C9}" type="slidenum">
              <a:rPr lang="en-US" altLang="ko-KR" smtClean="0"/>
              <a:pPr>
                <a:defRPr/>
              </a:pPr>
              <a:t>133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1407044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10331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32929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11468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57691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64248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07188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870531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42856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55117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487184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56697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474469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674852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092028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725439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647027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232386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351745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63849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55577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976098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972672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54777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471688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23742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922594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929153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503976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899575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02795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246716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347272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467399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722875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322947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641967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530060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37775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084315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675616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72805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740222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380683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119330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607866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232634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117140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886169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930400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459495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415625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00133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013111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637769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942813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489786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633179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359825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257484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2013254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2215043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3337679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98670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7581273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6279734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1704456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3144197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0102413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1981590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6400648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0681622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6621107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8919046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47876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9994385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8958604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86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8808029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87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1231353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88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5405669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89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088498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90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0548245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92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2738320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93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81912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94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0397025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95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54391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47296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96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9464955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97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6923709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98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5810086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99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4648789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100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0944119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101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6837098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102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1670558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103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048275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104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4111197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2F151-F8E9-49FD-AAF6-1663CD6B968D}" type="slidenum">
              <a:rPr lang="ko-KR" altLang="en-US" smtClean="0"/>
              <a:t>105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33685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/>
          <p:cNvSpPr>
            <a:spLocks noGrp="1"/>
          </p:cNvSpPr>
          <p:nvPr>
            <p:ph type="ctrTitle"/>
          </p:nvPr>
        </p:nvSpPr>
        <p:spPr>
          <a:xfrm>
            <a:off x="742950" y="2130432"/>
            <a:ext cx="8420100" cy="646331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36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8" name="부제목 2"/>
          <p:cNvSpPr>
            <a:spLocks noGrp="1"/>
          </p:cNvSpPr>
          <p:nvPr>
            <p:ph type="subTitle" idx="1"/>
          </p:nvPr>
        </p:nvSpPr>
        <p:spPr>
          <a:xfrm>
            <a:off x="1485900" y="2958859"/>
            <a:ext cx="6934200" cy="584775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740532" y="2924944"/>
            <a:ext cx="842493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2" descr="Namecard 10.pn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351"/>
          <a:stretch/>
        </p:blipFill>
        <p:spPr bwMode="auto">
          <a:xfrm>
            <a:off x="7346730" y="8"/>
            <a:ext cx="2559269" cy="503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12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2690752" y="1844831"/>
            <a:ext cx="6870761" cy="172354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>
              <a:buFont typeface="+mj-lt"/>
              <a:buAutoNum type="romanUcPeriod"/>
              <a:defRPr sz="2200"/>
            </a:lvl1pPr>
            <a:lvl2pPr marL="723900" indent="-368300">
              <a:buFont typeface="+mj-lt"/>
              <a:buAutoNum type="arabicPeriod"/>
              <a:defRPr sz="2000"/>
            </a:lvl2pPr>
            <a:lvl3pPr marL="1079500" indent="-355600">
              <a:buFont typeface="+mj-lt"/>
              <a:buAutoNum type="arabicParenR"/>
              <a:defRPr sz="1800"/>
            </a:lvl3pPr>
            <a:lvl4pPr marL="1435100" indent="-355600">
              <a:buFont typeface="Wingdings" panose="05000000000000000000" pitchFamily="2" charset="2"/>
              <a:buChar char="u"/>
              <a:defRPr sz="1600"/>
            </a:lvl4pPr>
            <a:lvl5pPr marL="1790700" indent="-355600">
              <a:buFont typeface="Wingdings" panose="05000000000000000000" pitchFamily="2" charset="2"/>
              <a:buChar char="§"/>
              <a:defRPr sz="1600"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8" name="직사각형 7"/>
          <p:cNvSpPr/>
          <p:nvPr userDrawn="1"/>
        </p:nvSpPr>
        <p:spPr>
          <a:xfrm>
            <a:off x="0" y="1124744"/>
            <a:ext cx="8385381" cy="538956"/>
          </a:xfrm>
          <a:prstGeom prst="rect">
            <a:avLst/>
          </a:prstGeom>
          <a:gradFill>
            <a:gsLst>
              <a:gs pos="39000">
                <a:srgbClr val="7DBB1B"/>
              </a:gs>
              <a:gs pos="0">
                <a:srgbClr val="D5DF00"/>
              </a:gs>
              <a:gs pos="100000">
                <a:srgbClr val="259636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2690749" y="1115162"/>
            <a:ext cx="5627830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8002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>
              <a:buFont typeface="+mj-lt"/>
              <a:buAutoNum type="arabicPeriod"/>
              <a:defRPr sz="2200"/>
            </a:lvl1pPr>
            <a:lvl2pPr marL="723900" indent="-368300">
              <a:buFont typeface="+mj-lt"/>
              <a:buAutoNum type="arabicParenR"/>
              <a:defRPr sz="2000"/>
            </a:lvl2pPr>
            <a:lvl3pPr marL="1079500" indent="-355600">
              <a:buFont typeface="+mj-lt"/>
              <a:buAutoNum type="arabicParenR"/>
              <a:defRPr sz="1800"/>
            </a:lvl3pPr>
            <a:lvl4pPr marL="1435100" indent="-355600">
              <a:buFont typeface="Wingdings" panose="05000000000000000000" pitchFamily="2" charset="2"/>
              <a:buChar char="u"/>
              <a:defRPr sz="1600"/>
            </a:lvl4pPr>
            <a:lvl5pPr marL="1790700" indent="-355600">
              <a:buFont typeface="Wingdings" panose="05000000000000000000" pitchFamily="2" charset="2"/>
              <a:buChar char="§"/>
              <a:defRPr sz="1600"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</p:txBody>
      </p:sp>
      <p:sp>
        <p:nvSpPr>
          <p:cNvPr id="8" name="직사각형 7"/>
          <p:cNvSpPr/>
          <p:nvPr userDrawn="1"/>
        </p:nvSpPr>
        <p:spPr>
          <a:xfrm>
            <a:off x="1364601" y="1945382"/>
            <a:ext cx="8541399" cy="619522"/>
          </a:xfrm>
          <a:prstGeom prst="rect">
            <a:avLst/>
          </a:prstGeom>
          <a:gradFill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6240693" cy="584775"/>
          </a:xfrm>
          <a:prstGeom prst="rect">
            <a:avLst/>
          </a:prstGeom>
        </p:spPr>
        <p:txBody>
          <a:bodyPr wrap="square">
            <a:spAutoFit/>
          </a:bodyPr>
          <a:lstStyle>
            <a:lvl1pPr algn="l">
              <a:defRPr sz="3200">
                <a:solidFill>
                  <a:schemeClr val="bg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344488" y="116639"/>
            <a:ext cx="9217025" cy="430887"/>
          </a:xfrm>
          <a:prstGeom prst="rect">
            <a:avLst/>
          </a:prstGeom>
        </p:spPr>
        <p:txBody>
          <a:bodyPr wrap="square">
            <a:spAutoFit/>
          </a:bodyPr>
          <a:lstStyle>
            <a:lvl1pPr algn="l">
              <a:defRPr sz="2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155119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>
              <a:buFont typeface="Wingdings" panose="05000000000000000000" pitchFamily="2" charset="2"/>
              <a:buChar char="§"/>
              <a:defRPr sz="1800"/>
            </a:lvl1pPr>
            <a:lvl2pPr marL="742950" indent="-379413">
              <a:buFont typeface="Wingdings" panose="05000000000000000000" pitchFamily="2" charset="2"/>
              <a:buChar char="§"/>
              <a:defRPr sz="1600"/>
            </a:lvl2pPr>
            <a:lvl3pPr marL="1079500" indent="-355600">
              <a:buFont typeface="Wingdings" panose="05000000000000000000" pitchFamily="2" charset="2"/>
              <a:buChar char="§"/>
              <a:defRPr sz="1600"/>
            </a:lvl3pPr>
            <a:lvl4pPr marL="1435100" indent="-355600">
              <a:buFont typeface="Wingdings" panose="05000000000000000000" pitchFamily="2" charset="2"/>
              <a:buChar char="§"/>
              <a:defRPr sz="1600"/>
            </a:lvl4pPr>
            <a:lvl5pPr marL="1790700" indent="-355600">
              <a:buFont typeface="Wingdings" panose="05000000000000000000" pitchFamily="2" charset="2"/>
              <a:buChar char="§"/>
              <a:defRPr sz="16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cxnSp>
        <p:nvCxnSpPr>
          <p:cNvPr id="10" name="직선 연결선 9"/>
          <p:cNvCxnSpPr/>
          <p:nvPr userDrawn="1"/>
        </p:nvCxnSpPr>
        <p:spPr>
          <a:xfrm>
            <a:off x="322972" y="547519"/>
            <a:ext cx="925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143042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 userDrawn="1"/>
        </p:nvSpPr>
        <p:spPr>
          <a:xfrm>
            <a:off x="344488" y="6594850"/>
            <a:ext cx="50765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Copyright 2017~2023 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by </a:t>
            </a:r>
            <a:r>
              <a:rPr lang="en-US" altLang="ko-KR" sz="1000" dirty="0" err="1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OBCon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 Inc., All right reserved.</a:t>
            </a:r>
            <a:endParaRPr lang="ko-KR" altLang="en-US" sz="1000" dirty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7134447" y="6594851"/>
            <a:ext cx="2427066" cy="246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www.obcon.biz</a:t>
            </a:r>
            <a:endParaRPr lang="ko-KR" altLang="en-US" sz="1000" dirty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5" r:id="rId6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12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4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4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4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4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4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4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4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4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4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4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4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4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4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4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4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4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gi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gi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0.png"/><Relationship Id="rId4" Type="http://schemas.openxmlformats.org/officeDocument/2006/relationships/image" Target="../media/image1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1.png"/><Relationship Id="rId4" Type="http://schemas.openxmlformats.org/officeDocument/2006/relationships/image" Target="../media/image18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3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4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9.gif"/><Relationship Id="rId4" Type="http://schemas.openxmlformats.org/officeDocument/2006/relationships/image" Target="../media/image38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4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4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4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gif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gif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4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4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4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4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2130426"/>
            <a:ext cx="8420100" cy="646331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Deep Learning</a:t>
            </a:r>
            <a:endParaRPr lang="ko-KR" altLang="en-US" sz="3600" dirty="0"/>
          </a:p>
        </p:txBody>
      </p:sp>
      <p:sp>
        <p:nvSpPr>
          <p:cNvPr id="4" name="부제목 2"/>
          <p:cNvSpPr txBox="1">
            <a:spLocks/>
          </p:cNvSpPr>
          <p:nvPr/>
        </p:nvSpPr>
        <p:spPr>
          <a:xfrm>
            <a:off x="1485900" y="2996957"/>
            <a:ext cx="6934200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b="1">
                <a:solidFill>
                  <a:srgbClr val="00B050"/>
                </a:solidFill>
                <a:latin typeface="+mj-ea"/>
                <a:ea typeface="+mj-ea"/>
              </a:rPr>
              <a:t>오</a:t>
            </a:r>
            <a:r>
              <a:rPr lang="ko-KR" altLang="en-US" sz="2400" b="1">
                <a:solidFill>
                  <a:srgbClr val="0070C0"/>
                </a:solidFill>
                <a:latin typeface="+mj-ea"/>
                <a:ea typeface="+mj-ea"/>
              </a:rPr>
              <a:t>비</a:t>
            </a:r>
            <a:r>
              <a:rPr lang="ko-KR" altLang="en-US" sz="2400" b="1">
                <a:solidFill>
                  <a:srgbClr val="C00000"/>
                </a:solidFill>
                <a:latin typeface="+mj-ea"/>
                <a:ea typeface="+mj-ea"/>
              </a:rPr>
              <a:t>컨</a:t>
            </a:r>
            <a:r>
              <a:rPr lang="en-US" altLang="ko-KR" sz="2400" b="1">
                <a:latin typeface="+mj-ea"/>
                <a:ea typeface="+mj-ea"/>
              </a:rPr>
              <a:t>(</a:t>
            </a:r>
            <a:r>
              <a:rPr lang="en-US" altLang="ko-KR" sz="2400" b="1">
                <a:solidFill>
                  <a:srgbClr val="00B050"/>
                </a:solidFill>
                <a:latin typeface="+mj-ea"/>
                <a:ea typeface="+mj-ea"/>
              </a:rPr>
              <a:t>O</a:t>
            </a:r>
            <a:r>
              <a:rPr lang="en-US" altLang="ko-KR" sz="2400" b="1">
                <a:solidFill>
                  <a:srgbClr val="0070C0"/>
                </a:solidFill>
                <a:latin typeface="+mj-ea"/>
                <a:ea typeface="+mj-ea"/>
              </a:rPr>
              <a:t>B</a:t>
            </a:r>
            <a:r>
              <a:rPr lang="en-US" altLang="ko-KR" sz="2400" b="1">
                <a:solidFill>
                  <a:srgbClr val="C00000"/>
                </a:solidFill>
                <a:latin typeface="+mj-ea"/>
                <a:ea typeface="+mj-ea"/>
              </a:rPr>
              <a:t>Con</a:t>
            </a:r>
            <a:r>
              <a:rPr lang="en-US" altLang="ko-KR" sz="2400" b="1">
                <a:latin typeface="+mj-ea"/>
                <a:ea typeface="+mj-ea"/>
              </a:rPr>
              <a:t>)</a:t>
            </a:r>
            <a:endParaRPr lang="en-US" altLang="ko-KR" sz="2400" b="1" dirty="0">
              <a:latin typeface="+mj-ea"/>
              <a:ea typeface="+mj-ea"/>
            </a:endParaRPr>
          </a:p>
        </p:txBody>
      </p:sp>
      <p:sp>
        <p:nvSpPr>
          <p:cNvPr id="5" name="부제목 2"/>
          <p:cNvSpPr txBox="1">
            <a:spLocks/>
          </p:cNvSpPr>
          <p:nvPr/>
        </p:nvSpPr>
        <p:spPr>
          <a:xfrm>
            <a:off x="1607199" y="4725144"/>
            <a:ext cx="6934200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latin typeface="+mj-ea"/>
                <a:ea typeface="+mj-ea"/>
              </a:rPr>
              <a:t>2023.07.11 </a:t>
            </a:r>
            <a:r>
              <a:rPr lang="en-US" altLang="ko-KR" sz="2400">
                <a:latin typeface="+mj-ea"/>
                <a:ea typeface="+mj-ea"/>
              </a:rPr>
              <a:t>~ 2023.08.05</a:t>
            </a:r>
            <a:endParaRPr lang="en-US" altLang="ko-KR" sz="24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6145261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Dense, Conv, Pooling, RNN, LSTM 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373640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Layer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solidFill>
                  <a:srgbClr val="0070C0"/>
                </a:solidFill>
                <a:latin typeface="+mn-ea"/>
              </a:rPr>
              <a:t>RNN</a:t>
            </a:r>
          </a:p>
          <a:p>
            <a:pPr lvl="1"/>
            <a:r>
              <a:rPr lang="en-US" altLang="ko-KR" sz="1400">
                <a:latin typeface="+mn-ea"/>
              </a:rPr>
              <a:t>AbstractRNNCell</a:t>
            </a:r>
          </a:p>
          <a:p>
            <a:pPr lvl="1"/>
            <a:r>
              <a:rPr lang="en-US" altLang="ko-KR" sz="1400">
                <a:latin typeface="+mn-ea"/>
              </a:rPr>
              <a:t>SimpleRNN</a:t>
            </a:r>
          </a:p>
          <a:p>
            <a:pPr lvl="1"/>
            <a:r>
              <a:rPr lang="en-US" altLang="ko-KR" sz="1400">
                <a:latin typeface="+mn-ea"/>
              </a:rPr>
              <a:t>SimpleRNNCell</a:t>
            </a:r>
          </a:p>
          <a:p>
            <a:pPr lvl="1"/>
            <a:r>
              <a:rPr lang="en-US" altLang="ko-KR" sz="1400">
                <a:latin typeface="+mn-ea"/>
              </a:rPr>
              <a:t>StackedRNNCells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solidFill>
                  <a:srgbClr val="0070C0"/>
                </a:solidFill>
                <a:latin typeface="+mn-ea"/>
              </a:rPr>
              <a:t>LSTM</a:t>
            </a:r>
          </a:p>
          <a:p>
            <a:pPr lvl="1"/>
            <a:r>
              <a:rPr lang="en-US" altLang="ko-KR" sz="1400">
                <a:latin typeface="+mn-ea"/>
              </a:rPr>
              <a:t>LSTMCell</a:t>
            </a:r>
          </a:p>
          <a:p>
            <a:pPr lvl="1"/>
            <a:r>
              <a:rPr lang="en-US" altLang="ko-KR" sz="1400">
                <a:latin typeface="+mn-ea"/>
              </a:rPr>
              <a:t>ConvLSTM1D</a:t>
            </a:r>
          </a:p>
          <a:p>
            <a:pPr lvl="1"/>
            <a:r>
              <a:rPr lang="en-US" altLang="ko-KR" sz="1400">
                <a:latin typeface="+mn-ea"/>
              </a:rPr>
              <a:t>ConvLSTM2D</a:t>
            </a:r>
          </a:p>
          <a:p>
            <a:pPr lvl="1"/>
            <a:r>
              <a:rPr lang="en-US" altLang="ko-KR" sz="1400">
                <a:latin typeface="+mn-ea"/>
              </a:rPr>
              <a:t>ConvLSTM3D</a:t>
            </a:r>
          </a:p>
          <a:p>
            <a:pPr lvl="1"/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82D41B09-8FCE-048A-B1F8-1118F60AC59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sp>
        <p:nvSpPr>
          <p:cNvPr id="3" name="내용 개체 틀 4">
            <a:extLst>
              <a:ext uri="{FF2B5EF4-FFF2-40B4-BE49-F238E27FC236}">
                <a16:creationId xmlns:a16="http://schemas.microsoft.com/office/drawing/2014/main" id="{9FDA33C0-08E8-38B6-DA3B-5BA510C39AA7}"/>
              </a:ext>
            </a:extLst>
          </p:cNvPr>
          <p:cNvSpPr txBox="1">
            <a:spLocks/>
          </p:cNvSpPr>
          <p:nvPr/>
        </p:nvSpPr>
        <p:spPr>
          <a:xfrm>
            <a:off x="6969124" y="1427260"/>
            <a:ext cx="2556244" cy="138499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563" indent="-182563"/>
            <a:r>
              <a:rPr lang="en-US" altLang="ko-KR" sz="1200">
                <a:latin typeface="+mn-ea"/>
              </a:rPr>
              <a:t>RNN : </a:t>
            </a:r>
            <a:r>
              <a:rPr lang="ko-KR" altLang="en-US" sz="1200">
                <a:latin typeface="+mn-ea"/>
              </a:rPr>
              <a:t>과거 정보 반영</a:t>
            </a:r>
            <a:endParaRPr lang="en-US" altLang="ko-KR" sz="1200">
              <a:latin typeface="+mn-ea"/>
            </a:endParaRPr>
          </a:p>
          <a:p>
            <a:pPr marL="357188" indent="-182563"/>
            <a:r>
              <a:rPr lang="ko-KR" altLang="en-US" sz="1200">
                <a:latin typeface="+mn-ea"/>
              </a:rPr>
              <a:t>시계열</a:t>
            </a:r>
            <a:endParaRPr lang="en-US" altLang="ko-KR" sz="1200">
              <a:latin typeface="+mn-ea"/>
            </a:endParaRPr>
          </a:p>
          <a:p>
            <a:pPr marL="182563" indent="-182563"/>
            <a:endParaRPr lang="en-US" altLang="ko-KR" sz="1200">
              <a:latin typeface="+mn-ea"/>
            </a:endParaRPr>
          </a:p>
          <a:p>
            <a:pPr marL="182563" indent="-182563"/>
            <a:endParaRPr lang="en-US" altLang="ko-KR" sz="1200">
              <a:latin typeface="+mn-ea"/>
            </a:endParaRPr>
          </a:p>
          <a:p>
            <a:pPr marL="182563" indent="-182563"/>
            <a:r>
              <a:rPr lang="en-US" altLang="ko-KR" sz="1200">
                <a:latin typeface="+mn-ea"/>
              </a:rPr>
              <a:t>LSTM : RNN</a:t>
            </a:r>
            <a:r>
              <a:rPr lang="ko-KR" altLang="en-US" sz="1200">
                <a:latin typeface="+mn-ea"/>
              </a:rPr>
              <a:t>의 개선된 종류</a:t>
            </a:r>
            <a:endParaRPr lang="en-US" altLang="ko-KR" sz="1200">
              <a:latin typeface="+mn-ea"/>
            </a:endParaRPr>
          </a:p>
          <a:p>
            <a:pPr marL="182563" indent="-182563"/>
            <a:endParaRPr lang="en-US" altLang="ko-KR" sz="12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1352402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CNN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CNN (Convolutional Neural Networks, </a:t>
            </a:r>
            <a:r>
              <a:rPr lang="ko-KR" altLang="en-US" sz="1600" dirty="0" err="1">
                <a:latin typeface="+mn-ea"/>
              </a:rPr>
              <a:t>합성곱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컨볼루션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180880" cy="309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>
                <a:latin typeface="+mn-ea"/>
              </a:rPr>
              <a:t>실습 </a:t>
            </a:r>
            <a:r>
              <a:rPr lang="en-US" altLang="ko-KR" sz="1600">
                <a:latin typeface="+mn-ea"/>
              </a:rPr>
              <a:t>: 187 page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Epoch 14/15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47/47 [==============================] - 1s 19ms/step - loss: 0.0045 - accuracy: 0.9993 - val_loss: 0.0908 - val_accuracy: 0.9755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Epoch 15/15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47/47 [==============================] - 1s 19ms/step - loss: 0.0038 - accuracy: 0.9995 - val_loss: 0.1002 - val_accuracy: 0.9751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313/313 [==============================] - 1s 2ms/step - loss: 0.0734 - accuracy: 0.9799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Test accuracy: 0.9799000024795532</a:t>
            </a:r>
          </a:p>
          <a:p>
            <a:endParaRPr lang="en-US" altLang="ko-KR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1494816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CNN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CNN (Convolutional Neural Networks, </a:t>
            </a:r>
            <a:r>
              <a:rPr lang="ko-KR" altLang="en-US" sz="1600" dirty="0" err="1">
                <a:latin typeface="+mn-ea"/>
              </a:rPr>
              <a:t>합성곱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컨볼루션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180880" cy="59708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>
                <a:latin typeface="+mn-ea"/>
              </a:rPr>
              <a:t>실습 </a:t>
            </a:r>
            <a:r>
              <a:rPr lang="en-US" altLang="ko-KR" sz="1600">
                <a:latin typeface="+mn-ea"/>
              </a:rPr>
              <a:t>: 196 page</a:t>
            </a:r>
          </a:p>
          <a:p>
            <a:pPr lvl="1"/>
            <a:r>
              <a:rPr lang="en-US" altLang="ko-KR" sz="1400">
                <a:latin typeface="+mn-ea"/>
              </a:rPr>
              <a:t>https://www.cs.toronto.edu/~kriz/cifar.html</a:t>
            </a: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2526D07B-CF7E-5120-6651-A52F198B8BAE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8759EDB-A7F3-E4EC-FCDF-D82745FFD7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111" y="2009863"/>
            <a:ext cx="5551001" cy="431351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434C14B-A251-CEBE-17CA-208511128BA7}"/>
              </a:ext>
            </a:extLst>
          </p:cNvPr>
          <p:cNvSpPr txBox="1"/>
          <p:nvPr/>
        </p:nvSpPr>
        <p:spPr>
          <a:xfrm>
            <a:off x="347936" y="6317149"/>
            <a:ext cx="62645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https://www.cs.toronto.edu/~kriz/cifar.html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1285249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CNN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CNN (Convolutional Neural Networks, </a:t>
            </a:r>
            <a:r>
              <a:rPr lang="ko-KR" altLang="en-US" sz="1600" dirty="0" err="1">
                <a:latin typeface="+mn-ea"/>
              </a:rPr>
              <a:t>합성곱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컨볼루션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ppp</a:t>
            </a:r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2526D07B-CF7E-5120-6651-A52F198B8BAE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386480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CNN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CNN (Convolutional Neural Networks, </a:t>
            </a:r>
            <a:r>
              <a:rPr lang="ko-KR" altLang="en-US" sz="1600" dirty="0" err="1">
                <a:latin typeface="+mn-ea"/>
              </a:rPr>
              <a:t>합성곱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컨볼루션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392107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latin typeface="+mn-ea"/>
              </a:rPr>
              <a:t>활용</a:t>
            </a:r>
            <a:endParaRPr lang="en-US" altLang="ko-KR" sz="1600" dirty="0">
              <a:latin typeface="+mn-ea"/>
            </a:endParaRPr>
          </a:p>
          <a:p>
            <a:pPr lvl="1"/>
            <a:r>
              <a:rPr lang="ko-KR" altLang="en-US" sz="1400" dirty="0">
                <a:latin typeface="+mn-ea"/>
              </a:rPr>
              <a:t>분류</a:t>
            </a:r>
            <a:r>
              <a:rPr lang="en-US" altLang="ko-KR" sz="1400" dirty="0">
                <a:latin typeface="+mn-ea"/>
              </a:rPr>
              <a:t>		</a:t>
            </a:r>
            <a:r>
              <a:rPr lang="en-US" altLang="ko-KR" sz="1400" dirty="0">
                <a:latin typeface="+mn-ea"/>
                <a:sym typeface="Wingdings" pitchFamily="2" charset="2"/>
              </a:rPr>
              <a:t></a:t>
            </a:r>
            <a:r>
              <a:rPr lang="ko-KR" altLang="en-US" sz="1400" dirty="0">
                <a:latin typeface="+mn-ea"/>
                <a:sym typeface="Wingdings" pitchFamily="2" charset="2"/>
              </a:rPr>
              <a:t> 분류 헤드</a:t>
            </a:r>
            <a:endParaRPr lang="en-US" altLang="ko-KR" sz="1400" dirty="0">
              <a:latin typeface="+mn-ea"/>
            </a:endParaRPr>
          </a:p>
          <a:p>
            <a:pPr lvl="1"/>
            <a:r>
              <a:rPr lang="ko-KR" altLang="en-US" sz="1400" dirty="0">
                <a:latin typeface="+mn-ea"/>
              </a:rPr>
              <a:t>의미 세그먼테이션</a:t>
            </a:r>
            <a:r>
              <a:rPr lang="en-US" altLang="ko-KR" sz="1400" dirty="0">
                <a:latin typeface="+mn-ea"/>
              </a:rPr>
              <a:t>	</a:t>
            </a:r>
            <a:r>
              <a:rPr lang="en-US" altLang="ko-KR" sz="1400" dirty="0">
                <a:latin typeface="+mn-ea"/>
                <a:sym typeface="Wingdings" pitchFamily="2" charset="2"/>
              </a:rPr>
              <a:t></a:t>
            </a:r>
            <a:r>
              <a:rPr lang="ko-KR" altLang="en-US" sz="1400" dirty="0">
                <a:latin typeface="+mn-ea"/>
                <a:sym typeface="Wingdings" pitchFamily="2" charset="2"/>
              </a:rPr>
              <a:t> 회귀 헤드</a:t>
            </a:r>
            <a:endParaRPr lang="en-US" altLang="ko-KR" sz="1400" dirty="0">
              <a:latin typeface="+mn-ea"/>
              <a:sym typeface="Wingdings" pitchFamily="2" charset="2"/>
            </a:endParaRPr>
          </a:p>
          <a:p>
            <a:pPr lvl="2"/>
            <a:r>
              <a:rPr lang="ko-KR" altLang="en-US" sz="1400" dirty="0">
                <a:latin typeface="+mn-ea"/>
                <a:sym typeface="Wingdings" pitchFamily="2" charset="2"/>
              </a:rPr>
              <a:t>로컬화</a:t>
            </a:r>
            <a:endParaRPr lang="en-US" altLang="ko-KR" sz="1400" dirty="0">
              <a:latin typeface="+mn-ea"/>
              <a:sym typeface="Wingdings" pitchFamily="2" charset="2"/>
            </a:endParaRPr>
          </a:p>
          <a:p>
            <a:pPr lvl="2"/>
            <a:r>
              <a:rPr lang="en-US" altLang="ko-KR" sz="1400" dirty="0">
                <a:latin typeface="+mn-ea"/>
                <a:sym typeface="Wingdings" pitchFamily="2" charset="2"/>
              </a:rPr>
              <a:t>Object detection (</a:t>
            </a:r>
            <a:r>
              <a:rPr lang="ko-KR" altLang="en-US" sz="1400" dirty="0">
                <a:latin typeface="+mn-ea"/>
                <a:sym typeface="Wingdings" pitchFamily="2" charset="2"/>
              </a:rPr>
              <a:t>객체 탐지</a:t>
            </a:r>
            <a:r>
              <a:rPr lang="en-US" altLang="ko-KR" sz="1400" dirty="0">
                <a:latin typeface="+mn-ea"/>
                <a:sym typeface="Wingdings" pitchFamily="2" charset="2"/>
              </a:rPr>
              <a:t>)</a:t>
            </a:r>
          </a:p>
          <a:p>
            <a:pPr lvl="2"/>
            <a:r>
              <a:rPr lang="ko-KR" altLang="en-US" sz="1400" dirty="0">
                <a:latin typeface="+mn-ea"/>
                <a:sym typeface="Wingdings" pitchFamily="2" charset="2"/>
              </a:rPr>
              <a:t>인스턴스 세그먼테이션</a:t>
            </a:r>
            <a:endParaRPr lang="en-US" altLang="ko-KR" sz="1400" dirty="0">
              <a:latin typeface="+mn-ea"/>
              <a:sym typeface="Wingdings" pitchFamily="2" charset="2"/>
            </a:endParaRPr>
          </a:p>
          <a:p>
            <a:pPr lvl="1"/>
            <a:r>
              <a:rPr lang="ko-KR" altLang="en-US" sz="1400" dirty="0">
                <a:latin typeface="+mn-ea"/>
                <a:sym typeface="Wingdings" pitchFamily="2" charset="2"/>
              </a:rPr>
              <a:t>전이학습</a:t>
            </a:r>
            <a:endParaRPr lang="en-US" altLang="ko-KR" sz="1400" dirty="0">
              <a:latin typeface="+mn-ea"/>
              <a:sym typeface="Wingdings" pitchFamily="2" charset="2"/>
            </a:endParaRPr>
          </a:p>
          <a:p>
            <a:pPr lvl="1"/>
            <a:r>
              <a:rPr lang="en-US" altLang="ko-KR" sz="1400" dirty="0">
                <a:latin typeface="+mn-ea"/>
                <a:sym typeface="Wingdings" pitchFamily="2" charset="2"/>
              </a:rPr>
              <a:t>Style transfer</a:t>
            </a:r>
            <a:endParaRPr lang="en-US" altLang="ko-KR" sz="14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r>
              <a:rPr lang="ko-KR" altLang="en-US" sz="1600" b="1" dirty="0">
                <a:solidFill>
                  <a:srgbClr val="0070C0"/>
                </a:solidFill>
                <a:latin typeface="+mn-ea"/>
              </a:rPr>
              <a:t>전치 </a:t>
            </a:r>
            <a:r>
              <a:rPr lang="ko-KR" altLang="en-US" sz="1600" b="1" dirty="0" err="1">
                <a:solidFill>
                  <a:srgbClr val="0070C0"/>
                </a:solidFill>
                <a:latin typeface="+mn-ea"/>
              </a:rPr>
              <a:t>컨볼루션</a:t>
            </a:r>
            <a:endParaRPr lang="ko-KR" altLang="en-US" sz="1600" b="1" dirty="0">
              <a:solidFill>
                <a:srgbClr val="0070C0"/>
              </a:solidFill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r>
              <a:rPr lang="en-US" altLang="ko-KR" sz="1600" dirty="0">
                <a:latin typeface="+mn-ea"/>
              </a:rPr>
              <a:t>Capsule networks (</a:t>
            </a:r>
            <a:r>
              <a:rPr lang="ko-KR" altLang="en-US" sz="1600" dirty="0" err="1">
                <a:latin typeface="+mn-ea"/>
              </a:rPr>
              <a:t>캡슐망</a:t>
            </a:r>
            <a:r>
              <a:rPr lang="en-US" altLang="ko-KR" sz="1600" dirty="0">
                <a:latin typeface="+mn-ea"/>
              </a:rPr>
              <a:t>, </a:t>
            </a:r>
            <a:r>
              <a:rPr lang="en-US" altLang="ko-KR" sz="1600" dirty="0" err="1">
                <a:latin typeface="+mn-ea"/>
              </a:rPr>
              <a:t>CapsNets</a:t>
            </a:r>
            <a:r>
              <a:rPr lang="en-US" altLang="ko-KR" sz="1600" dirty="0">
                <a:latin typeface="+mn-ea"/>
              </a:rPr>
              <a:t>)</a:t>
            </a:r>
          </a:p>
          <a:p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6BDBEF05-12AD-91F3-BEF0-5DADF71BF84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070544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CNN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CNN (Convolutional Neural Networks, </a:t>
            </a:r>
            <a:r>
              <a:rPr lang="ko-KR" altLang="en-US" sz="1600" dirty="0" err="1">
                <a:latin typeface="+mn-ea"/>
              </a:rPr>
              <a:t>합성곱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컨볼루션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355174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>
                <a:latin typeface="+mn-ea"/>
              </a:rPr>
              <a:t>CNN </a:t>
            </a:r>
            <a:r>
              <a:rPr lang="ko-KR" altLang="en-US" sz="1600" dirty="0">
                <a:latin typeface="+mn-ea"/>
              </a:rPr>
              <a:t>적용 분야</a:t>
            </a:r>
          </a:p>
          <a:p>
            <a:pPr lvl="1"/>
            <a:r>
              <a:rPr lang="ko-KR" altLang="en-US" sz="1400" dirty="0">
                <a:latin typeface="+mn-ea"/>
              </a:rPr>
              <a:t>영상</a:t>
            </a:r>
          </a:p>
          <a:p>
            <a:pPr lvl="1"/>
            <a:r>
              <a:rPr lang="ko-KR" altLang="en-US" sz="1400" dirty="0">
                <a:latin typeface="+mn-ea"/>
              </a:rPr>
              <a:t>동영상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오디오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텍스트</a:t>
            </a:r>
          </a:p>
          <a:p>
            <a:pPr lvl="1"/>
            <a:r>
              <a:rPr lang="ko-KR" altLang="en-US" sz="1400" dirty="0">
                <a:latin typeface="+mn-ea"/>
              </a:rPr>
              <a:t>객체 검출</a:t>
            </a:r>
          </a:p>
          <a:p>
            <a:pPr lvl="1"/>
            <a:r>
              <a:rPr lang="ko-KR" altLang="en-US" sz="1400" dirty="0">
                <a:latin typeface="+mn-ea"/>
              </a:rPr>
              <a:t>합성 데이터 생성 </a:t>
            </a:r>
            <a:r>
              <a:rPr lang="en-US" altLang="ko-KR" sz="1400" dirty="0">
                <a:latin typeface="+mn-ea"/>
              </a:rPr>
              <a:t>for GAN (</a:t>
            </a:r>
            <a:r>
              <a:rPr lang="ko-KR" altLang="en-US" sz="1400" dirty="0">
                <a:latin typeface="+mn-ea"/>
              </a:rPr>
              <a:t>생성적 적대 신경망</a:t>
            </a:r>
            <a:r>
              <a:rPr lang="en-US" altLang="ko-KR" sz="1400" dirty="0">
                <a:latin typeface="+mn-ea"/>
              </a:rPr>
              <a:t>)</a:t>
            </a:r>
          </a:p>
          <a:p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비즈니스 어플리케이션</a:t>
            </a:r>
          </a:p>
          <a:p>
            <a:pPr lvl="1"/>
            <a:r>
              <a:rPr lang="ko-KR" altLang="en-US" sz="1400" dirty="0">
                <a:latin typeface="+mn-ea"/>
              </a:rPr>
              <a:t> 이미지 분류</a:t>
            </a:r>
          </a:p>
          <a:p>
            <a:pPr lvl="1"/>
            <a:r>
              <a:rPr lang="ko-KR" altLang="en-US" sz="1400" dirty="0">
                <a:latin typeface="+mn-ea"/>
              </a:rPr>
              <a:t> 추천 시스템</a:t>
            </a:r>
          </a:p>
          <a:p>
            <a:pPr lvl="1"/>
            <a:r>
              <a:rPr lang="ko-KR" altLang="en-US" sz="1400" dirty="0">
                <a:latin typeface="+mn-ea"/>
              </a:rPr>
              <a:t> 이미지 검색</a:t>
            </a:r>
          </a:p>
          <a:p>
            <a:pPr lvl="1"/>
            <a:r>
              <a:rPr lang="ko-KR" altLang="en-US" sz="1400" dirty="0">
                <a:latin typeface="+mn-ea"/>
              </a:rPr>
              <a:t> 얼굴 인식</a:t>
            </a:r>
          </a:p>
          <a:p>
            <a:pPr lvl="1"/>
            <a:r>
              <a:rPr lang="ko-KR" altLang="en-US" sz="1400" dirty="0">
                <a:latin typeface="+mn-ea"/>
              </a:rPr>
              <a:t> 광학 문자 인식</a:t>
            </a: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E73DD6AA-D3EA-214D-ADDD-4BD23B76F890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971826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CNN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CNN (Convolutional Neural Networks, </a:t>
            </a:r>
            <a:r>
              <a:rPr lang="ko-KR" altLang="en-US" sz="1600" dirty="0" err="1">
                <a:latin typeface="+mn-ea"/>
              </a:rPr>
              <a:t>합성곱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컨볼루션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180880" cy="528144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>
                <a:latin typeface="+mn-ea"/>
              </a:rPr>
              <a:t>CNN Application</a:t>
            </a:r>
          </a:p>
          <a:p>
            <a:pPr lvl="1"/>
            <a:r>
              <a:rPr lang="en-US" altLang="ko-KR" sz="1400">
                <a:latin typeface="+mn-ea"/>
              </a:rPr>
              <a:t>https://highballl.oopy.io/56c6c367-a680-44d0-86e4-9df32c7bed4d</a:t>
            </a:r>
          </a:p>
          <a:p>
            <a:pPr lvl="1"/>
            <a:r>
              <a:rPr lang="en-US" altLang="ko-KR" sz="1400">
                <a:latin typeface="+mn-ea"/>
              </a:rPr>
              <a:t>https</a:t>
            </a:r>
            <a:r>
              <a:rPr lang="en-US" altLang="ko-KR" sz="1400" dirty="0">
                <a:latin typeface="+mn-ea"/>
              </a:rPr>
              <a:t>://www.baeldung.com/cs</a:t>
            </a:r>
            <a:r>
              <a:rPr lang="en-US" altLang="ko-KR" sz="1400">
                <a:latin typeface="+mn-ea"/>
              </a:rPr>
              <a:t>/deep-cnn-design</a:t>
            </a:r>
          </a:p>
          <a:p>
            <a:pPr lvl="1"/>
            <a:r>
              <a:rPr lang="en-US" altLang="ko-KR" sz="1400">
                <a:latin typeface="+mn-ea"/>
              </a:rPr>
              <a:t>https://velog.io/@kbm970709/%EC%8B%A0%EC%9E%85%EC%83%9D-%EC%84%B8%EB%AF%B8%EB%82%98-Lecture-8-CNN-Architectures-DL-for-CV</a:t>
            </a:r>
          </a:p>
          <a:p>
            <a:pPr lvl="1"/>
            <a:r>
              <a:rPr lang="en-US" altLang="ko-KR" sz="1400">
                <a:latin typeface="+mn-ea"/>
              </a:rPr>
              <a:t>CNN		: 1989</a:t>
            </a:r>
            <a:r>
              <a:rPr lang="ko-KR" altLang="en-US" sz="1400">
                <a:latin typeface="+mn-ea"/>
              </a:rPr>
              <a:t>년</a:t>
            </a:r>
            <a:endParaRPr lang="en-US" altLang="ko-KR" sz="1400" dirty="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LeNet		: 1990</a:t>
            </a:r>
            <a:r>
              <a:rPr lang="ko-KR" altLang="en-US" sz="1400">
                <a:latin typeface="+mn-ea"/>
              </a:rPr>
              <a:t>년대</a:t>
            </a:r>
            <a:r>
              <a:rPr lang="en-US" altLang="ko-KR" sz="1400">
                <a:latin typeface="+mn-ea"/>
              </a:rPr>
              <a:t>. </a:t>
            </a:r>
            <a:r>
              <a:rPr lang="ko-KR" altLang="en-US" sz="1400">
                <a:latin typeface="+mn-ea"/>
              </a:rPr>
              <a:t>최초의 성공적인 </a:t>
            </a:r>
            <a:r>
              <a:rPr lang="en-US" altLang="ko-KR" sz="1400">
                <a:latin typeface="+mn-ea"/>
              </a:rPr>
              <a:t>ConvNet</a:t>
            </a:r>
            <a:endParaRPr lang="ko-KR" altLang="en-US" sz="1400" dirty="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AlexNet		: 2012</a:t>
            </a:r>
            <a:r>
              <a:rPr lang="ko-KR" altLang="en-US" sz="1400">
                <a:latin typeface="+mn-ea"/>
              </a:rPr>
              <a:t>년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R-CNN 		: 2013</a:t>
            </a:r>
            <a:r>
              <a:rPr lang="ko-KR" altLang="en-US" sz="1400">
                <a:latin typeface="+mn-ea"/>
              </a:rPr>
              <a:t>년</a:t>
            </a:r>
            <a:r>
              <a:rPr lang="en-US" altLang="ko-KR" sz="1400">
                <a:latin typeface="+mn-ea"/>
              </a:rPr>
              <a:t>. Region-based Convolutional Neural Network</a:t>
            </a:r>
            <a:endParaRPr lang="ko-KR" altLang="en-US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InceptionNet		: 2014</a:t>
            </a:r>
            <a:r>
              <a:rPr lang="ko-KR" altLang="en-US" sz="1400">
                <a:latin typeface="+mn-ea"/>
              </a:rPr>
              <a:t>년</a:t>
            </a:r>
            <a:r>
              <a:rPr lang="en-US" altLang="ko-KR" sz="1400">
                <a:latin typeface="+mn-ea"/>
              </a:rPr>
              <a:t>. GoogLeNet</a:t>
            </a:r>
            <a:endParaRPr lang="ko-KR" altLang="en-US" sz="1400" dirty="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VGG 16 (VGGNet)	: 2014</a:t>
            </a:r>
            <a:r>
              <a:rPr lang="ko-KR" altLang="en-US" sz="1400">
                <a:latin typeface="+mn-ea"/>
              </a:rPr>
              <a:t>년</a:t>
            </a:r>
            <a:r>
              <a:rPr lang="en-US" altLang="ko-KR" sz="1400">
                <a:latin typeface="+mn-ea"/>
              </a:rPr>
              <a:t>. Visual Geometry Group , </a:t>
            </a:r>
            <a:r>
              <a:rPr lang="ko-KR" altLang="en-US" sz="1400">
                <a:latin typeface="+mn-ea"/>
              </a:rPr>
              <a:t>옥스퍼드 </a:t>
            </a:r>
            <a:r>
              <a:rPr lang="ko-KR" altLang="en-US" sz="1400" dirty="0">
                <a:latin typeface="+mn-ea"/>
              </a:rPr>
              <a:t>대학교 공학과 소속 </a:t>
            </a:r>
            <a:r>
              <a:rPr lang="ko-KR" altLang="en-US" sz="1400">
                <a:latin typeface="+mn-ea"/>
              </a:rPr>
              <a:t>연구 그룹</a:t>
            </a:r>
            <a:endParaRPr lang="en-US" altLang="ko-KR" sz="1400" dirty="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ResNet		: 2015</a:t>
            </a:r>
            <a:r>
              <a:rPr lang="ko-KR" altLang="en-US" sz="1400">
                <a:latin typeface="+mn-ea"/>
              </a:rPr>
              <a:t>년</a:t>
            </a:r>
            <a:r>
              <a:rPr lang="en-US" altLang="ko-KR" sz="1400">
                <a:latin typeface="+mn-ea"/>
              </a:rPr>
              <a:t>. Residual Neural Network , </a:t>
            </a:r>
            <a:r>
              <a:rPr lang="ko-KR" altLang="en-US" sz="1400">
                <a:latin typeface="+mn-ea"/>
              </a:rPr>
              <a:t>기울기 소실 문제를 극복</a:t>
            </a:r>
          </a:p>
          <a:p>
            <a:pPr lvl="1"/>
            <a:r>
              <a:rPr lang="en-US" altLang="ko-KR" sz="1400">
                <a:latin typeface="+mn-ea"/>
              </a:rPr>
              <a:t>Fast R-CNN		: 2015</a:t>
            </a:r>
            <a:r>
              <a:rPr lang="ko-KR" altLang="en-US" sz="1400">
                <a:latin typeface="+mn-ea"/>
              </a:rPr>
              <a:t>년</a:t>
            </a:r>
            <a:r>
              <a:rPr lang="en-US" altLang="ko-KR" sz="1400">
                <a:latin typeface="+mn-ea"/>
              </a:rPr>
              <a:t>. </a:t>
            </a:r>
            <a:r>
              <a:rPr lang="ko-KR" altLang="en-US" sz="1400" dirty="0">
                <a:latin typeface="+mn-ea"/>
              </a:rPr>
              <a:t>각 지역 제안에 대해 별도의 기능 추출 단계가 필요하지 않음</a:t>
            </a:r>
          </a:p>
          <a:p>
            <a:pPr lvl="1"/>
            <a:r>
              <a:rPr lang="en-US" altLang="ko-KR" sz="1400">
                <a:latin typeface="+mn-ea"/>
              </a:rPr>
              <a:t>Faster R-CNN	: 2016</a:t>
            </a:r>
            <a:r>
              <a:rPr lang="ko-KR" altLang="en-US" sz="1400">
                <a:latin typeface="+mn-ea"/>
              </a:rPr>
              <a:t>년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Mask R-CNN		: 2018</a:t>
            </a:r>
            <a:r>
              <a:rPr lang="ko-KR" altLang="en-US" sz="1400">
                <a:latin typeface="+mn-ea"/>
              </a:rPr>
              <a:t>년</a:t>
            </a:r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MobileNet		: </a:t>
            </a:r>
            <a:r>
              <a:rPr lang="ko-KR" altLang="en-US" sz="1400">
                <a:latin typeface="+mn-ea"/>
              </a:rPr>
              <a:t>모바일 및 임베디드 장치</a:t>
            </a:r>
          </a:p>
          <a:p>
            <a:pPr lvl="1"/>
            <a:r>
              <a:rPr lang="en-US" altLang="ko-KR" sz="1400">
                <a:latin typeface="+mn-ea"/>
              </a:rPr>
              <a:t>YOLO v3 		: </a:t>
            </a:r>
            <a:r>
              <a:rPr lang="ko-KR" altLang="en-US" sz="1400">
                <a:latin typeface="+mn-ea"/>
              </a:rPr>
              <a:t>객체 검출</a:t>
            </a:r>
            <a:endParaRPr lang="ko-KR" altLang="en-US" sz="1400" dirty="0">
              <a:latin typeface="+mn-ea"/>
            </a:endParaRPr>
          </a:p>
          <a:p>
            <a:r>
              <a:rPr lang="en-US" altLang="ko-KR" sz="1600">
                <a:latin typeface="+mn-ea"/>
              </a:rPr>
              <a:t>CNN </a:t>
            </a:r>
            <a:r>
              <a:rPr lang="ko-KR" altLang="en-US" sz="1600" dirty="0">
                <a:latin typeface="+mn-ea"/>
              </a:rPr>
              <a:t>실습 </a:t>
            </a:r>
            <a:r>
              <a:rPr lang="en-US" altLang="ko-KR" sz="1600" dirty="0">
                <a:latin typeface="+mn-ea"/>
              </a:rPr>
              <a:t>with </a:t>
            </a:r>
            <a:r>
              <a:rPr lang="ko-KR" altLang="en-US" sz="1600" dirty="0">
                <a:latin typeface="+mn-ea"/>
              </a:rPr>
              <a:t>교재</a:t>
            </a: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D378A50C-6339-6E00-CC3E-DB41084EE48A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2558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43088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1077218"/>
          </a:xfrm>
        </p:spPr>
        <p:txBody>
          <a:bodyPr/>
          <a:lstStyle/>
          <a:p>
            <a:r>
              <a:rPr lang="en-US" altLang="ko-KR" sz="3200" dirty="0">
                <a:latin typeface="+mn-ea"/>
              </a:rPr>
              <a:t>LSTM (</a:t>
            </a:r>
            <a:r>
              <a:rPr lang="en-US" altLang="ko-KR" sz="2800" dirty="0">
                <a:latin typeface="+mn-ea"/>
              </a:rPr>
              <a:t>Long Short Term Memory Network</a:t>
            </a:r>
            <a:r>
              <a:rPr lang="en-US" altLang="ko-KR" dirty="0">
                <a:latin typeface="+mn-ea"/>
              </a:rPr>
              <a:t>)</a:t>
            </a:r>
            <a:br>
              <a:rPr lang="en-US" altLang="ko-KR" sz="3200" dirty="0">
                <a:latin typeface="+mn-ea"/>
              </a:rPr>
            </a:b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4077782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RNN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RNN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>
                <a:latin typeface="+mn-ea"/>
              </a:rPr>
              <a:t>RNN</a:t>
            </a:r>
            <a:r>
              <a:rPr lang="ko-KR" altLang="en-US" sz="1600" dirty="0">
                <a:latin typeface="+mn-ea"/>
              </a:rPr>
              <a:t>에서 확장</a:t>
            </a:r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C0A14264-0404-091C-83ED-4B7C932F36B8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897239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43088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584775"/>
          </a:xfrm>
        </p:spPr>
        <p:txBody>
          <a:bodyPr/>
          <a:lstStyle/>
          <a:p>
            <a:r>
              <a:rPr lang="en-US" altLang="ko-KR">
                <a:latin typeface="+mn-ea"/>
              </a:rPr>
              <a:t>RNN</a:t>
            </a:r>
            <a:r>
              <a:rPr lang="ko-KR" altLang="en-US">
                <a:latin typeface="+mn-ea"/>
              </a:rPr>
              <a:t> </a:t>
            </a:r>
            <a:r>
              <a:rPr lang="en-US" altLang="ko-KR">
                <a:latin typeface="+mn-ea"/>
              </a:rPr>
              <a:t>(Recurrent</a:t>
            </a:r>
            <a:r>
              <a:rPr lang="ko-KR" altLang="en-US">
                <a:latin typeface="+mn-ea"/>
              </a:rPr>
              <a:t> </a:t>
            </a:r>
            <a:r>
              <a:rPr lang="en-US" altLang="ko-KR">
                <a:latin typeface="+mn-ea"/>
              </a:rPr>
              <a:t>Neural</a:t>
            </a:r>
            <a:r>
              <a:rPr lang="ko-KR" altLang="en-US">
                <a:latin typeface="+mn-ea"/>
              </a:rPr>
              <a:t> </a:t>
            </a:r>
            <a:r>
              <a:rPr lang="en-US" altLang="ko-KR">
                <a:latin typeface="+mn-ea"/>
              </a:rPr>
              <a:t>Networks)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5358830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>
                <a:latin typeface="+mn-ea"/>
              </a:rPr>
              <a:t>RNN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RNN (Recurrent Neural Networks, </a:t>
            </a:r>
            <a:r>
              <a:rPr lang="ko-KR" altLang="en-US" sz="1600">
                <a:latin typeface="+mn-ea"/>
              </a:rPr>
              <a:t>순환 신경망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451200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SimpleRNN</a:t>
            </a:r>
          </a:p>
          <a:p>
            <a:pPr lvl="1"/>
            <a:r>
              <a:rPr lang="en-US" altLang="ko-KR" sz="1400">
                <a:latin typeface="+mn-ea"/>
              </a:rPr>
              <a:t>BPTT (Back Propagation Through Time, </a:t>
            </a:r>
            <a:r>
              <a:rPr lang="ko-KR" altLang="en-US" sz="1400">
                <a:latin typeface="+mn-ea"/>
              </a:rPr>
              <a:t>시간에 따른 역전파</a:t>
            </a:r>
            <a:r>
              <a:rPr lang="en-US" altLang="ko-KR" sz="1400">
                <a:latin typeface="+mn-ea"/>
              </a:rPr>
              <a:t>)</a:t>
            </a: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LSTM (Long Short-Term Memory)</a:t>
            </a:r>
          </a:p>
          <a:p>
            <a:pPr lvl="1"/>
            <a:r>
              <a:rPr lang="ko-KR" altLang="en-US" sz="1400">
                <a:latin typeface="+mn-ea"/>
              </a:rPr>
              <a:t>장기 종속성을 학습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GRU (Gated Recurrent Unit)</a:t>
            </a: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 b="1">
                <a:solidFill>
                  <a:srgbClr val="0070C0"/>
                </a:solidFill>
                <a:latin typeface="+mn-ea"/>
              </a:rPr>
              <a:t>RNN </a:t>
            </a:r>
            <a:r>
              <a:rPr lang="ko-KR" altLang="en-US" sz="1600" b="1">
                <a:solidFill>
                  <a:srgbClr val="0070C0"/>
                </a:solidFill>
                <a:latin typeface="+mn-ea"/>
              </a:rPr>
              <a:t>위상</a:t>
            </a:r>
            <a:endParaRPr lang="en-US" altLang="ko-KR" sz="1600" b="1">
              <a:solidFill>
                <a:srgbClr val="0070C0"/>
              </a:solidFill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인코더</a:t>
            </a:r>
            <a:r>
              <a:rPr lang="en-US" altLang="ko-KR" sz="1400">
                <a:latin typeface="+mn-ea"/>
              </a:rPr>
              <a:t>-</a:t>
            </a:r>
            <a:r>
              <a:rPr lang="ko-KR" altLang="en-US" sz="1400">
                <a:latin typeface="+mn-ea"/>
              </a:rPr>
              <a:t>디코더 아키텍처</a:t>
            </a:r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변환기 아키텍처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ko-KR" altLang="en-US" sz="1600">
                <a:latin typeface="+mn-ea"/>
              </a:rPr>
              <a:t>활용</a:t>
            </a:r>
            <a:endParaRPr lang="en-US" altLang="ko-KR" sz="16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음성 인식</a:t>
            </a:r>
            <a:r>
              <a:rPr lang="en-US" altLang="ko-KR" sz="1400">
                <a:latin typeface="+mn-ea"/>
              </a:rPr>
              <a:t>, </a:t>
            </a:r>
            <a:r>
              <a:rPr lang="ko-KR" altLang="en-US" sz="1400">
                <a:latin typeface="+mn-ea"/>
              </a:rPr>
              <a:t>언어 모델링</a:t>
            </a:r>
            <a:r>
              <a:rPr lang="en-US" altLang="ko-KR" sz="1400">
                <a:latin typeface="+mn-ea"/>
              </a:rPr>
              <a:t>, </a:t>
            </a:r>
            <a:r>
              <a:rPr lang="ko-KR" altLang="en-US" sz="1400">
                <a:latin typeface="+mn-ea"/>
              </a:rPr>
              <a:t>기계 번역</a:t>
            </a:r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감정 분석</a:t>
            </a:r>
            <a:r>
              <a:rPr lang="en-US" altLang="ko-KR" sz="1400">
                <a:latin typeface="+mn-ea"/>
              </a:rPr>
              <a:t>, </a:t>
            </a:r>
            <a:r>
              <a:rPr lang="ko-KR" altLang="en-US" sz="1400">
                <a:latin typeface="+mn-ea"/>
              </a:rPr>
              <a:t>이미지 캡션</a:t>
            </a:r>
            <a:endParaRPr lang="en-US" altLang="ko-KR" sz="140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ECDA94-E3DC-0E2E-B7EC-B5C59BC7FB6D}"/>
              </a:ext>
            </a:extLst>
          </p:cNvPr>
          <p:cNvSpPr txBox="1"/>
          <p:nvPr/>
        </p:nvSpPr>
        <p:spPr>
          <a:xfrm>
            <a:off x="6969125" y="1412776"/>
            <a:ext cx="2592388" cy="30777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400">
                <a:latin typeface="+mn-ea"/>
              </a:rPr>
              <a:t>ppp</a:t>
            </a:r>
            <a:endParaRPr lang="ko-KR" altLang="en-US" sz="140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6A5F3FC7-1E96-A901-941A-1EF77A45CB6E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71624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Dense, Conv, Pooling, RNN, LSTM 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296081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Layer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RandomBrightness</a:t>
            </a:r>
          </a:p>
          <a:p>
            <a:pPr lvl="1"/>
            <a:r>
              <a:rPr lang="en-US" altLang="ko-KR" sz="1400">
                <a:latin typeface="+mn-ea"/>
              </a:rPr>
              <a:t>RandomContrast</a:t>
            </a:r>
          </a:p>
          <a:p>
            <a:pPr lvl="1"/>
            <a:r>
              <a:rPr lang="en-US" altLang="ko-KR" sz="1400">
                <a:latin typeface="+mn-ea"/>
              </a:rPr>
              <a:t>RandomCrop</a:t>
            </a:r>
          </a:p>
          <a:p>
            <a:pPr lvl="1"/>
            <a:r>
              <a:rPr lang="en-US" altLang="ko-KR" sz="1400">
                <a:latin typeface="+mn-ea"/>
              </a:rPr>
              <a:t>RandomFlip</a:t>
            </a:r>
          </a:p>
          <a:p>
            <a:pPr lvl="1"/>
            <a:r>
              <a:rPr lang="en-US" altLang="ko-KR" sz="1400">
                <a:latin typeface="+mn-ea"/>
              </a:rPr>
              <a:t>RandomHeight</a:t>
            </a:r>
          </a:p>
          <a:p>
            <a:pPr lvl="1"/>
            <a:r>
              <a:rPr lang="en-US" altLang="ko-KR" sz="1400">
                <a:latin typeface="+mn-ea"/>
              </a:rPr>
              <a:t>RandomRotation</a:t>
            </a:r>
          </a:p>
          <a:p>
            <a:pPr lvl="1"/>
            <a:r>
              <a:rPr lang="en-US" altLang="ko-KR" sz="1400">
                <a:latin typeface="+mn-ea"/>
              </a:rPr>
              <a:t>RandomTranslation</a:t>
            </a:r>
          </a:p>
          <a:p>
            <a:pPr lvl="1"/>
            <a:r>
              <a:rPr lang="en-US" altLang="ko-KR" sz="1400">
                <a:latin typeface="+mn-ea"/>
              </a:rPr>
              <a:t>RandomWidth</a:t>
            </a:r>
          </a:p>
          <a:p>
            <a:pPr lvl="1"/>
            <a:r>
              <a:rPr lang="en-US" altLang="ko-KR" sz="1400">
                <a:latin typeface="+mn-ea"/>
              </a:rPr>
              <a:t>RandomZoom</a:t>
            </a:r>
          </a:p>
          <a:p>
            <a:endParaRPr lang="en-US" altLang="ko-KR" sz="16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82D41B09-8FCE-048A-B1F8-1118F60AC59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sp>
        <p:nvSpPr>
          <p:cNvPr id="3" name="내용 개체 틀 4">
            <a:extLst>
              <a:ext uri="{FF2B5EF4-FFF2-40B4-BE49-F238E27FC236}">
                <a16:creationId xmlns:a16="http://schemas.microsoft.com/office/drawing/2014/main" id="{98B121AD-A991-EF95-F912-CEDB778F7C29}"/>
              </a:ext>
            </a:extLst>
          </p:cNvPr>
          <p:cNvSpPr txBox="1">
            <a:spLocks/>
          </p:cNvSpPr>
          <p:nvPr/>
        </p:nvSpPr>
        <p:spPr>
          <a:xfrm>
            <a:off x="6969124" y="1427260"/>
            <a:ext cx="255624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563" indent="-182563"/>
            <a:r>
              <a:rPr lang="en-US" altLang="ko-KR" sz="1200">
                <a:latin typeface="+mn-ea"/>
              </a:rPr>
              <a:t>Random : </a:t>
            </a:r>
            <a:r>
              <a:rPr lang="ko-KR" altLang="en-US" sz="1200">
                <a:latin typeface="+mn-ea"/>
              </a:rPr>
              <a:t>생성기</a:t>
            </a:r>
            <a:endParaRPr lang="en-US" altLang="ko-KR" sz="12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19589056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43088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584775"/>
          </a:xfrm>
        </p:spPr>
        <p:txBody>
          <a:bodyPr/>
          <a:lstStyle/>
          <a:p>
            <a:r>
              <a:rPr lang="en-US" altLang="ko-KR" sz="3200" dirty="0">
                <a:latin typeface="+mn-ea"/>
              </a:rPr>
              <a:t>GAN (Generative Adversarial Networks)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63515989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GAN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GAN (Generative Adversarial Networks, </a:t>
            </a:r>
            <a:r>
              <a:rPr lang="ko-KR" altLang="en-US" sz="1600" dirty="0" err="1">
                <a:latin typeface="+mn-ea"/>
              </a:rPr>
              <a:t>생성적</a:t>
            </a:r>
            <a:r>
              <a:rPr lang="ko-KR" altLang="en-US" sz="1600" dirty="0">
                <a:latin typeface="+mn-ea"/>
              </a:rPr>
              <a:t> 적대 신경망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395800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>
                <a:latin typeface="+mn-ea"/>
              </a:rPr>
              <a:t>Generator (</a:t>
            </a:r>
            <a:r>
              <a:rPr lang="ko-KR" altLang="en-US" sz="1600" dirty="0" err="1">
                <a:latin typeface="+mn-ea"/>
              </a:rPr>
              <a:t>생성기</a:t>
            </a:r>
            <a:r>
              <a:rPr lang="en-US" altLang="ko-KR" sz="1600" dirty="0">
                <a:latin typeface="+mn-ea"/>
              </a:rPr>
              <a:t>)</a:t>
            </a:r>
          </a:p>
          <a:p>
            <a:pPr lvl="1"/>
            <a:r>
              <a:rPr lang="ko-KR" altLang="en-US" sz="1400" dirty="0">
                <a:latin typeface="+mn-ea"/>
              </a:rPr>
              <a:t>예</a:t>
            </a:r>
            <a:r>
              <a:rPr lang="en-US" altLang="ko-KR" sz="1400" dirty="0">
                <a:latin typeface="+mn-ea"/>
              </a:rPr>
              <a:t>)</a:t>
            </a:r>
            <a:r>
              <a:rPr lang="ko-KR" altLang="en-US" sz="1400" dirty="0">
                <a:latin typeface="+mn-ea"/>
              </a:rPr>
              <a:t> 노이즈 입력을 받아 원하는 이미지 생성</a:t>
            </a:r>
            <a:endParaRPr lang="en-US" altLang="ko-KR" sz="1400" dirty="0">
              <a:latin typeface="+mn-ea"/>
            </a:endParaRPr>
          </a:p>
          <a:p>
            <a:pPr lvl="1"/>
            <a:r>
              <a:rPr lang="ko-KR" altLang="en-US" sz="1400" dirty="0">
                <a:latin typeface="+mn-ea"/>
              </a:rPr>
              <a:t>예</a:t>
            </a:r>
            <a:r>
              <a:rPr lang="en-US" altLang="ko-KR" sz="1400" dirty="0">
                <a:latin typeface="+mn-ea"/>
              </a:rPr>
              <a:t>)</a:t>
            </a:r>
            <a:r>
              <a:rPr lang="ko-KR" altLang="en-US" sz="1400" dirty="0">
                <a:latin typeface="+mn-ea"/>
              </a:rPr>
              <a:t> </a:t>
            </a:r>
            <a:r>
              <a:rPr lang="ko-KR" altLang="en-US" sz="1400" b="1" dirty="0">
                <a:solidFill>
                  <a:srgbClr val="0070C0"/>
                </a:solidFill>
                <a:latin typeface="+mn-ea"/>
              </a:rPr>
              <a:t>전치 </a:t>
            </a:r>
            <a:r>
              <a:rPr lang="ko-KR" altLang="en-US" sz="1400" b="1" dirty="0" err="1">
                <a:solidFill>
                  <a:srgbClr val="0070C0"/>
                </a:solidFill>
                <a:latin typeface="+mn-ea"/>
              </a:rPr>
              <a:t>컨볼루션</a:t>
            </a:r>
            <a:r>
              <a:rPr lang="ko-KR" altLang="en-US" sz="1400" dirty="0" err="1">
                <a:latin typeface="+mn-ea"/>
              </a:rPr>
              <a:t>을</a:t>
            </a:r>
            <a:r>
              <a:rPr lang="ko-KR" altLang="en-US" sz="1400" dirty="0">
                <a:latin typeface="+mn-ea"/>
              </a:rPr>
              <a:t> 사용하여 이미지 생성</a:t>
            </a:r>
            <a:endParaRPr lang="en-US" altLang="ko-KR" sz="1400" dirty="0">
              <a:latin typeface="+mn-ea"/>
            </a:endParaRPr>
          </a:p>
          <a:p>
            <a:pPr lvl="1"/>
            <a:r>
              <a:rPr lang="ko-KR" altLang="en-US" sz="1400" dirty="0">
                <a:latin typeface="+mn-ea"/>
              </a:rPr>
              <a:t>예</a:t>
            </a:r>
            <a:r>
              <a:rPr lang="en-US" altLang="ko-KR" sz="1400" dirty="0">
                <a:latin typeface="+mn-ea"/>
              </a:rPr>
              <a:t>)</a:t>
            </a:r>
            <a:r>
              <a:rPr lang="ko-KR" altLang="en-US" sz="1400" dirty="0">
                <a:latin typeface="+mn-ea"/>
              </a:rPr>
              <a:t> </a:t>
            </a:r>
            <a:r>
              <a:rPr lang="ko-KR" altLang="en-US" sz="1400" b="1" dirty="0">
                <a:solidFill>
                  <a:srgbClr val="0070C0"/>
                </a:solidFill>
                <a:latin typeface="+mn-ea"/>
              </a:rPr>
              <a:t>특정 이미지를 받아 다른 이미지 생성</a:t>
            </a:r>
            <a:endParaRPr lang="en-US" altLang="ko-KR" sz="1400" b="1" dirty="0">
              <a:solidFill>
                <a:srgbClr val="0070C0"/>
              </a:solidFill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r>
              <a:rPr lang="en-US" altLang="ko-KR" sz="1600" dirty="0">
                <a:latin typeface="+mn-ea"/>
              </a:rPr>
              <a:t>Discriminator (</a:t>
            </a:r>
            <a:r>
              <a:rPr lang="ko-KR" altLang="en-US" sz="1600" dirty="0" err="1">
                <a:latin typeface="+mn-ea"/>
              </a:rPr>
              <a:t>판별기</a:t>
            </a:r>
            <a:r>
              <a:rPr lang="en-US" altLang="ko-KR" sz="1600" dirty="0">
                <a:latin typeface="+mn-ea"/>
              </a:rPr>
              <a:t>)</a:t>
            </a:r>
          </a:p>
          <a:p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r>
              <a:rPr lang="en-US" altLang="ko-KR" sz="1600" dirty="0">
                <a:latin typeface="+mn-ea"/>
              </a:rPr>
              <a:t>DCGAN (Deep Convolution GAN)</a:t>
            </a:r>
          </a:p>
          <a:p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활용</a:t>
            </a:r>
            <a:endParaRPr lang="en-US" altLang="ko-KR" sz="1600" dirty="0">
              <a:latin typeface="+mn-ea"/>
            </a:endParaRPr>
          </a:p>
          <a:p>
            <a:pPr lvl="1"/>
            <a:r>
              <a:rPr lang="en-US" altLang="ko-KR" sz="1400" dirty="0">
                <a:latin typeface="+mn-ea"/>
              </a:rPr>
              <a:t>GAN</a:t>
            </a:r>
            <a:r>
              <a:rPr lang="ko-KR" altLang="en-US" sz="1400" dirty="0">
                <a:latin typeface="+mn-ea"/>
              </a:rPr>
              <a:t>의 생성기로 산술 연산 가능</a:t>
            </a:r>
            <a:endParaRPr lang="en-US" altLang="ko-KR" sz="1400" dirty="0">
              <a:latin typeface="+mn-ea"/>
            </a:endParaRPr>
          </a:p>
          <a:p>
            <a:pPr lvl="1"/>
            <a:r>
              <a:rPr lang="en-US" altLang="ko-KR" sz="1400" dirty="0" err="1">
                <a:latin typeface="+mn-ea"/>
              </a:rPr>
              <a:t>CycleGAN</a:t>
            </a:r>
            <a:r>
              <a:rPr lang="en-US" altLang="ko-KR" sz="1400" dirty="0">
                <a:latin typeface="+mn-ea"/>
              </a:rPr>
              <a:t> : </a:t>
            </a:r>
            <a:r>
              <a:rPr lang="ko-KR" altLang="en-US" sz="1400" dirty="0">
                <a:latin typeface="+mn-ea"/>
              </a:rPr>
              <a:t>이미지 변환</a:t>
            </a:r>
            <a:endParaRPr lang="en-US" altLang="ko-KR" sz="14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ECDA94-E3DC-0E2E-B7EC-B5C59BC7FB6D}"/>
              </a:ext>
            </a:extLst>
          </p:cNvPr>
          <p:cNvSpPr txBox="1"/>
          <p:nvPr/>
        </p:nvSpPr>
        <p:spPr>
          <a:xfrm>
            <a:off x="6969125" y="1412776"/>
            <a:ext cx="2592388" cy="52322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400">
                <a:latin typeface="+mn-ea"/>
              </a:rPr>
              <a:t>y = f(x) </a:t>
            </a:r>
            <a:r>
              <a:rPr lang="ko-KR" altLang="en-US" sz="1400">
                <a:latin typeface="+mn-ea"/>
              </a:rPr>
              <a:t>에서 </a:t>
            </a:r>
            <a:r>
              <a:rPr lang="en-US" altLang="ko-KR" sz="1400">
                <a:latin typeface="+mn-ea"/>
              </a:rPr>
              <a:t>y</a:t>
            </a:r>
            <a:r>
              <a:rPr lang="ko-KR" altLang="en-US" sz="1400">
                <a:latin typeface="+mn-ea"/>
              </a:rPr>
              <a:t>에 대한 판단을 판별기로 대체한다</a:t>
            </a:r>
            <a:r>
              <a:rPr lang="en-US" altLang="ko-KR" sz="1400">
                <a:latin typeface="+mn-ea"/>
              </a:rPr>
              <a:t>.</a:t>
            </a:r>
            <a:endParaRPr lang="ko-KR" altLang="en-US" sz="1400"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6A70C3E-3898-1720-D83F-EA279DA3034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955" y="5153105"/>
            <a:ext cx="1489749" cy="112601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8E0EBBC-36EA-9058-05C2-04190D82F27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3078" y="5153105"/>
            <a:ext cx="1489749" cy="1126018"/>
          </a:xfrm>
          <a:prstGeom prst="rect">
            <a:avLst/>
          </a:prstGeom>
        </p:spPr>
      </p:pic>
      <p:sp>
        <p:nvSpPr>
          <p:cNvPr id="8" name="내용 개체 틀 4">
            <a:extLst>
              <a:ext uri="{FF2B5EF4-FFF2-40B4-BE49-F238E27FC236}">
                <a16:creationId xmlns:a16="http://schemas.microsoft.com/office/drawing/2014/main" id="{F30C3037-4287-11B3-C548-7917ECA29CC6}"/>
              </a:ext>
            </a:extLst>
          </p:cNvPr>
          <p:cNvSpPr txBox="1">
            <a:spLocks/>
          </p:cNvSpPr>
          <p:nvPr/>
        </p:nvSpPr>
        <p:spPr>
          <a:xfrm>
            <a:off x="1127632" y="6279123"/>
            <a:ext cx="832394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ko-KR" altLang="en-US" sz="1000">
                <a:latin typeface="+mn-ea"/>
              </a:rPr>
              <a:t>생성기</a:t>
            </a:r>
            <a:endParaRPr lang="en-US" altLang="ko-KR" sz="1000" dirty="0">
              <a:latin typeface="+mn-ea"/>
            </a:endParaRPr>
          </a:p>
        </p:txBody>
      </p:sp>
      <p:sp>
        <p:nvSpPr>
          <p:cNvPr id="9" name="내용 개체 틀 4">
            <a:extLst>
              <a:ext uri="{FF2B5EF4-FFF2-40B4-BE49-F238E27FC236}">
                <a16:creationId xmlns:a16="http://schemas.microsoft.com/office/drawing/2014/main" id="{0C28EED5-E853-7849-45AD-B006FE3F1A87}"/>
              </a:ext>
            </a:extLst>
          </p:cNvPr>
          <p:cNvSpPr txBox="1">
            <a:spLocks/>
          </p:cNvSpPr>
          <p:nvPr/>
        </p:nvSpPr>
        <p:spPr>
          <a:xfrm>
            <a:off x="3821755" y="6279123"/>
            <a:ext cx="832394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ko-KR" altLang="en-US" sz="1000">
                <a:latin typeface="+mn-ea"/>
              </a:rPr>
              <a:t>판별기</a:t>
            </a:r>
            <a:endParaRPr lang="en-US" altLang="ko-KR" sz="1000" dirty="0">
              <a:latin typeface="+mn-ea"/>
            </a:endParaRPr>
          </a:p>
        </p:txBody>
      </p:sp>
      <p:sp>
        <p:nvSpPr>
          <p:cNvPr id="10" name="화살표: 줄무늬가 있는 오른쪽 9">
            <a:extLst>
              <a:ext uri="{FF2B5EF4-FFF2-40B4-BE49-F238E27FC236}">
                <a16:creationId xmlns:a16="http://schemas.microsoft.com/office/drawing/2014/main" id="{7600D3C0-17B6-0992-8C7C-0EED35F7ED7C}"/>
              </a:ext>
            </a:extLst>
          </p:cNvPr>
          <p:cNvSpPr/>
          <p:nvPr/>
        </p:nvSpPr>
        <p:spPr>
          <a:xfrm>
            <a:off x="2561054" y="5464172"/>
            <a:ext cx="648072" cy="504056"/>
          </a:xfrm>
          <a:prstGeom prst="stripedRightArrow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EF82E7A9-036D-9509-A5D7-2B85F32AEA51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FD74D5C5-63CA-DF58-4312-4D082FB644A9}"/>
              </a:ext>
            </a:extLst>
          </p:cNvPr>
          <p:cNvSpPr/>
          <p:nvPr/>
        </p:nvSpPr>
        <p:spPr>
          <a:xfrm>
            <a:off x="601815" y="5085184"/>
            <a:ext cx="1902913" cy="1440160"/>
          </a:xfrm>
          <a:prstGeom prst="round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4690338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43088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584775"/>
          </a:xfrm>
        </p:spPr>
        <p:txBody>
          <a:bodyPr/>
          <a:lstStyle/>
          <a:p>
            <a:r>
              <a:rPr lang="en-US" altLang="ko-KR" sz="3200" dirty="0">
                <a:latin typeface="+mn-ea"/>
              </a:rPr>
              <a:t>RBFN (Radial Basis Function Network)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13587283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43088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584775"/>
          </a:xfrm>
        </p:spPr>
        <p:txBody>
          <a:bodyPr/>
          <a:lstStyle/>
          <a:p>
            <a:r>
              <a:rPr lang="en-US" altLang="ko-KR" sz="3200" dirty="0">
                <a:latin typeface="+mn-ea"/>
              </a:rPr>
              <a:t>MLP (Multilayer Perceptron)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88255445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43088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584775"/>
          </a:xfrm>
        </p:spPr>
        <p:txBody>
          <a:bodyPr/>
          <a:lstStyle/>
          <a:p>
            <a:r>
              <a:rPr lang="en-US" altLang="ko-KR" dirty="0">
                <a:latin typeface="+mn-ea"/>
              </a:rPr>
              <a:t>SOM (Self Organizing Map)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15515316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43088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584775"/>
          </a:xfrm>
        </p:spPr>
        <p:txBody>
          <a:bodyPr/>
          <a:lstStyle/>
          <a:p>
            <a:r>
              <a:rPr lang="en-US" altLang="ko-KR" sz="3200" dirty="0">
                <a:latin typeface="+mn-ea"/>
              </a:rPr>
              <a:t>DBN (Deep Belief Network)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28758035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43088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584775"/>
          </a:xfrm>
        </p:spPr>
        <p:txBody>
          <a:bodyPr/>
          <a:lstStyle/>
          <a:p>
            <a:r>
              <a:rPr lang="en-US" altLang="ko-KR" sz="3200" dirty="0">
                <a:latin typeface="+mn-ea"/>
              </a:rPr>
              <a:t>RBM (Restricted Boltzmann Machine)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51872019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43088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584775"/>
          </a:xfrm>
        </p:spPr>
        <p:txBody>
          <a:bodyPr/>
          <a:lstStyle/>
          <a:p>
            <a:r>
              <a:rPr lang="en-US" altLang="ko-KR" sz="3200" dirty="0">
                <a:latin typeface="+mn-ea"/>
              </a:rPr>
              <a:t>AutoEncoder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40510981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 err="1">
                <a:latin typeface="+mn-ea"/>
              </a:rPr>
              <a:t>AutoEncoder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 err="1">
                <a:latin typeface="+mn-ea"/>
              </a:rPr>
              <a:t>AutoEncoder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410573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Vanilla AutoEncoders (</a:t>
            </a:r>
            <a:r>
              <a:rPr lang="ko-KR" altLang="en-US" sz="1600">
                <a:latin typeface="+mn-ea"/>
              </a:rPr>
              <a:t>바닐라 오토인코더</a:t>
            </a:r>
            <a:r>
              <a:rPr lang="en-US" altLang="ko-KR" sz="1600">
                <a:latin typeface="+mn-ea"/>
              </a:rPr>
              <a:t>)</a:t>
            </a: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VAE</a:t>
            </a:r>
            <a:r>
              <a:rPr lang="ko-KR" altLang="en-US" sz="1600">
                <a:latin typeface="+mn-ea"/>
              </a:rPr>
              <a:t> </a:t>
            </a:r>
            <a:r>
              <a:rPr lang="en-US" altLang="ko-KR" sz="1600">
                <a:latin typeface="+mn-ea"/>
              </a:rPr>
              <a:t>(Variation</a:t>
            </a:r>
            <a:r>
              <a:rPr lang="ko-KR" altLang="en-US" sz="1600">
                <a:latin typeface="+mn-ea"/>
              </a:rPr>
              <a:t> </a:t>
            </a:r>
            <a:r>
              <a:rPr lang="en-US" altLang="ko-KR" sz="1600">
                <a:latin typeface="+mn-ea"/>
              </a:rPr>
              <a:t>AutoEncoders, </a:t>
            </a:r>
            <a:r>
              <a:rPr lang="ko-KR" altLang="en-US" sz="1600">
                <a:latin typeface="+mn-ea"/>
              </a:rPr>
              <a:t>가변 오토인코더</a:t>
            </a:r>
            <a:r>
              <a:rPr lang="en-US" altLang="ko-KR" sz="1600">
                <a:latin typeface="+mn-ea"/>
              </a:rPr>
              <a:t>)</a:t>
            </a: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Sparse AutoEncoders (</a:t>
            </a:r>
            <a:r>
              <a:rPr lang="ko-KR" altLang="en-US" sz="1600">
                <a:latin typeface="+mn-ea"/>
              </a:rPr>
              <a:t>희소 오토인코더</a:t>
            </a:r>
            <a:r>
              <a:rPr lang="en-US" altLang="ko-KR" sz="1600">
                <a:latin typeface="+mn-ea"/>
              </a:rPr>
              <a:t>)</a:t>
            </a: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Denosing AutoEncoders (</a:t>
            </a:r>
            <a:r>
              <a:rPr lang="ko-KR" altLang="en-US" sz="1600">
                <a:latin typeface="+mn-ea"/>
              </a:rPr>
              <a:t>디노이징 오토인코더</a:t>
            </a:r>
            <a:r>
              <a:rPr lang="en-US" altLang="ko-KR" sz="1600">
                <a:latin typeface="+mn-ea"/>
              </a:rPr>
              <a:t>)</a:t>
            </a:r>
          </a:p>
          <a:p>
            <a:pPr lvl="1"/>
            <a:r>
              <a:rPr lang="ko-KR" altLang="en-US" sz="1400">
                <a:latin typeface="+mn-ea"/>
              </a:rPr>
              <a:t>손상된 이미지를 재구성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Convolution AutoEncoders</a:t>
            </a:r>
          </a:p>
          <a:p>
            <a:endParaRPr lang="en-US" altLang="ko-KR" sz="1600">
              <a:latin typeface="+mn-ea"/>
            </a:endParaRPr>
          </a:p>
          <a:p>
            <a:r>
              <a:rPr lang="ko-KR" altLang="en-US" sz="1600">
                <a:latin typeface="+mn-ea"/>
              </a:rPr>
              <a:t>활용</a:t>
            </a:r>
            <a:endParaRPr lang="en-US" altLang="ko-KR" sz="16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이미지 재구성</a:t>
            </a:r>
            <a:r>
              <a:rPr lang="en-US" altLang="ko-KR" sz="1400">
                <a:latin typeface="+mn-ea"/>
              </a:rPr>
              <a:t>, </a:t>
            </a:r>
            <a:r>
              <a:rPr lang="ko-KR" altLang="en-US" sz="1400">
                <a:latin typeface="+mn-ea"/>
              </a:rPr>
              <a:t>군집화</a:t>
            </a:r>
            <a:r>
              <a:rPr lang="en-US" altLang="ko-KR" sz="1400">
                <a:latin typeface="+mn-ea"/>
              </a:rPr>
              <a:t>, </a:t>
            </a:r>
            <a:r>
              <a:rPr lang="ko-KR" altLang="en-US" sz="1400">
                <a:latin typeface="+mn-ea"/>
              </a:rPr>
              <a:t>기계 번역</a:t>
            </a:r>
            <a:endParaRPr lang="en-US" altLang="ko-KR" sz="140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ECDA94-E3DC-0E2E-B7EC-B5C59BC7FB6D}"/>
              </a:ext>
            </a:extLst>
          </p:cNvPr>
          <p:cNvSpPr txBox="1"/>
          <p:nvPr/>
        </p:nvSpPr>
        <p:spPr>
          <a:xfrm>
            <a:off x="6969125" y="1412776"/>
            <a:ext cx="2592388" cy="30777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400">
                <a:latin typeface="+mn-ea"/>
              </a:rPr>
              <a:t>역전파 활용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BBFC8F3-BC32-A23C-C8FB-672A5CD78A3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955" y="5112455"/>
            <a:ext cx="1489749" cy="112601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5087C07-E71E-8DC9-1399-DD695009E21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3078" y="5112455"/>
            <a:ext cx="1489749" cy="1126018"/>
          </a:xfrm>
          <a:prstGeom prst="rect">
            <a:avLst/>
          </a:prstGeom>
        </p:spPr>
      </p:pic>
      <p:sp>
        <p:nvSpPr>
          <p:cNvPr id="7" name="내용 개체 틀 4">
            <a:extLst>
              <a:ext uri="{FF2B5EF4-FFF2-40B4-BE49-F238E27FC236}">
                <a16:creationId xmlns:a16="http://schemas.microsoft.com/office/drawing/2014/main" id="{AF23872F-D228-88F4-2D97-00CB0C5BFBA9}"/>
              </a:ext>
            </a:extLst>
          </p:cNvPr>
          <p:cNvSpPr txBox="1">
            <a:spLocks/>
          </p:cNvSpPr>
          <p:nvPr/>
        </p:nvSpPr>
        <p:spPr>
          <a:xfrm>
            <a:off x="798955" y="6238473"/>
            <a:ext cx="1489749" cy="43088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ko-KR" altLang="en-US" sz="1000">
                <a:latin typeface="+mn-ea"/>
              </a:rPr>
              <a:t>인코더</a:t>
            </a:r>
            <a:endParaRPr lang="en-US" altLang="ko-KR" sz="1000">
              <a:latin typeface="+mn-ea"/>
            </a:endParaRPr>
          </a:p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ko-KR" sz="1000">
                <a:latin typeface="+mn-ea"/>
              </a:rPr>
              <a:t>(</a:t>
            </a:r>
            <a:r>
              <a:rPr lang="ko-KR" altLang="en-US" sz="1000">
                <a:latin typeface="+mn-ea"/>
              </a:rPr>
              <a:t>판별기에 해당</a:t>
            </a:r>
            <a:r>
              <a:rPr lang="en-US" altLang="ko-KR" sz="1000">
                <a:latin typeface="+mn-ea"/>
              </a:rPr>
              <a:t>)</a:t>
            </a:r>
            <a:endParaRPr lang="en-US" altLang="ko-KR" sz="1000" dirty="0">
              <a:latin typeface="+mn-ea"/>
            </a:endParaRPr>
          </a:p>
        </p:txBody>
      </p:sp>
      <p:sp>
        <p:nvSpPr>
          <p:cNvPr id="8" name="내용 개체 틀 4">
            <a:extLst>
              <a:ext uri="{FF2B5EF4-FFF2-40B4-BE49-F238E27FC236}">
                <a16:creationId xmlns:a16="http://schemas.microsoft.com/office/drawing/2014/main" id="{33D9F700-E6F5-0947-1695-8579243B1C1E}"/>
              </a:ext>
            </a:extLst>
          </p:cNvPr>
          <p:cNvSpPr txBox="1">
            <a:spLocks/>
          </p:cNvSpPr>
          <p:nvPr/>
        </p:nvSpPr>
        <p:spPr>
          <a:xfrm>
            <a:off x="3584848" y="6238473"/>
            <a:ext cx="1397979" cy="43088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ko-KR" altLang="en-US" sz="1000">
                <a:latin typeface="+mn-ea"/>
              </a:rPr>
              <a:t>디코더</a:t>
            </a:r>
            <a:endParaRPr lang="en-US" altLang="ko-KR" sz="1000">
              <a:latin typeface="+mn-ea"/>
            </a:endParaRPr>
          </a:p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ko-KR" sz="1000">
                <a:latin typeface="+mn-ea"/>
              </a:rPr>
              <a:t>(</a:t>
            </a:r>
            <a:r>
              <a:rPr lang="ko-KR" altLang="en-US" sz="1000">
                <a:latin typeface="+mn-ea"/>
              </a:rPr>
              <a:t>생성기에 해당</a:t>
            </a:r>
            <a:r>
              <a:rPr lang="en-US" altLang="ko-KR" sz="1000">
                <a:latin typeface="+mn-ea"/>
              </a:rPr>
              <a:t>)</a:t>
            </a:r>
            <a:endParaRPr lang="en-US" altLang="ko-KR" sz="1000" dirty="0">
              <a:latin typeface="+mn-ea"/>
            </a:endParaRPr>
          </a:p>
        </p:txBody>
      </p:sp>
      <p:sp>
        <p:nvSpPr>
          <p:cNvPr id="9" name="화살표: 줄무늬가 있는 오른쪽 8">
            <a:extLst>
              <a:ext uri="{FF2B5EF4-FFF2-40B4-BE49-F238E27FC236}">
                <a16:creationId xmlns:a16="http://schemas.microsoft.com/office/drawing/2014/main" id="{AE3E0A44-3354-7D43-963D-401EF8483E93}"/>
              </a:ext>
            </a:extLst>
          </p:cNvPr>
          <p:cNvSpPr/>
          <p:nvPr/>
        </p:nvSpPr>
        <p:spPr>
          <a:xfrm>
            <a:off x="2561054" y="5423522"/>
            <a:ext cx="648072" cy="504056"/>
          </a:xfrm>
          <a:prstGeom prst="stripedRightArrow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D67EE0EC-57A1-7FC9-2174-B0514A08E30D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0C598DDB-71F1-1AC4-FC57-BCC42367C60B}"/>
              </a:ext>
            </a:extLst>
          </p:cNvPr>
          <p:cNvSpPr/>
          <p:nvPr/>
        </p:nvSpPr>
        <p:spPr>
          <a:xfrm>
            <a:off x="601815" y="5085184"/>
            <a:ext cx="1902913" cy="1584176"/>
          </a:xfrm>
          <a:prstGeom prst="round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4342173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43088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584775"/>
          </a:xfrm>
        </p:spPr>
        <p:txBody>
          <a:bodyPr/>
          <a:lstStyle/>
          <a:p>
            <a:r>
              <a:rPr lang="en-US" altLang="ko-KR" sz="3200" dirty="0">
                <a:latin typeface="+mn-ea"/>
              </a:rPr>
              <a:t>Word Embedding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876830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Dense, Conv, Pooling, RNN, LSTM 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477053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Layer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Add</a:t>
            </a:r>
          </a:p>
          <a:p>
            <a:pPr lvl="1"/>
            <a:r>
              <a:rPr lang="en-US" altLang="ko-KR" sz="1400">
                <a:latin typeface="+mn-ea"/>
              </a:rPr>
              <a:t>add</a:t>
            </a:r>
          </a:p>
          <a:p>
            <a:pPr lvl="1"/>
            <a:r>
              <a:rPr lang="en-US" altLang="ko-KR" sz="1400">
                <a:latin typeface="+mn-ea"/>
              </a:rPr>
              <a:t>Average</a:t>
            </a:r>
          </a:p>
          <a:p>
            <a:pPr lvl="1"/>
            <a:r>
              <a:rPr lang="en-US" altLang="ko-KR" sz="1400">
                <a:latin typeface="+mn-ea"/>
              </a:rPr>
              <a:t>average</a:t>
            </a:r>
          </a:p>
          <a:p>
            <a:pPr lvl="1"/>
            <a:r>
              <a:rPr lang="en-US" altLang="ko-KR" sz="1400">
                <a:latin typeface="+mn-ea"/>
              </a:rPr>
              <a:t>Concatenate</a:t>
            </a:r>
          </a:p>
          <a:p>
            <a:pPr lvl="1"/>
            <a:r>
              <a:rPr lang="en-US" altLang="ko-KR" sz="1400">
                <a:latin typeface="+mn-ea"/>
              </a:rPr>
              <a:t>concatenate</a:t>
            </a:r>
          </a:p>
          <a:p>
            <a:pPr lvl="1"/>
            <a:r>
              <a:rPr lang="en-US" altLang="ko-KR" sz="1400">
                <a:latin typeface="+mn-ea"/>
              </a:rPr>
              <a:t>Dot</a:t>
            </a:r>
          </a:p>
          <a:p>
            <a:pPr lvl="1"/>
            <a:r>
              <a:rPr lang="en-US" altLang="ko-KR" sz="1400">
                <a:latin typeface="+mn-ea"/>
              </a:rPr>
              <a:t>dot</a:t>
            </a:r>
          </a:p>
          <a:p>
            <a:pPr lvl="1"/>
            <a:r>
              <a:rPr lang="en-US" altLang="ko-KR" sz="1400">
                <a:latin typeface="+mn-ea"/>
              </a:rPr>
              <a:t>Maximum</a:t>
            </a:r>
          </a:p>
          <a:p>
            <a:pPr lvl="1"/>
            <a:r>
              <a:rPr lang="en-US" altLang="ko-KR" sz="1400">
                <a:latin typeface="+mn-ea"/>
              </a:rPr>
              <a:t>maximum</a:t>
            </a:r>
          </a:p>
          <a:p>
            <a:pPr lvl="1"/>
            <a:r>
              <a:rPr lang="en-US" altLang="ko-KR" sz="1400">
                <a:latin typeface="+mn-ea"/>
              </a:rPr>
              <a:t>Minimum</a:t>
            </a:r>
          </a:p>
          <a:p>
            <a:pPr lvl="1"/>
            <a:r>
              <a:rPr lang="en-US" altLang="ko-KR" sz="1400">
                <a:latin typeface="+mn-ea"/>
              </a:rPr>
              <a:t>minimum</a:t>
            </a:r>
          </a:p>
          <a:p>
            <a:pPr lvl="1"/>
            <a:r>
              <a:rPr lang="en-US" altLang="ko-KR" sz="1400">
                <a:latin typeface="+mn-ea"/>
              </a:rPr>
              <a:t>Multiply</a:t>
            </a:r>
          </a:p>
          <a:p>
            <a:pPr lvl="1"/>
            <a:r>
              <a:rPr lang="en-US" altLang="ko-KR" sz="1400">
                <a:latin typeface="+mn-ea"/>
              </a:rPr>
              <a:t>multiply</a:t>
            </a:r>
          </a:p>
          <a:p>
            <a:pPr lvl="1"/>
            <a:r>
              <a:rPr lang="en-US" altLang="ko-KR" sz="1400">
                <a:latin typeface="+mn-ea"/>
              </a:rPr>
              <a:t>Subtract</a:t>
            </a:r>
          </a:p>
          <a:p>
            <a:pPr lvl="1"/>
            <a:r>
              <a:rPr lang="en-US" altLang="ko-KR" sz="1400">
                <a:latin typeface="+mn-ea"/>
              </a:rPr>
              <a:t>subtract</a:t>
            </a:r>
          </a:p>
          <a:p>
            <a:endParaRPr lang="en-US" altLang="ko-KR" sz="16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82D41B09-8FCE-048A-B1F8-1118F60AC59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5885414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>
                <a:latin typeface="+mn-ea"/>
              </a:rPr>
              <a:t>Word Embedding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Word Embedding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490595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>
                <a:latin typeface="+mn-ea"/>
              </a:rPr>
              <a:t>Word Embedding</a:t>
            </a:r>
          </a:p>
          <a:p>
            <a:pPr lvl="1"/>
            <a:r>
              <a:rPr lang="ko-KR" altLang="en-US" sz="1400" dirty="0">
                <a:latin typeface="+mn-ea"/>
              </a:rPr>
              <a:t>어휘의 </a:t>
            </a:r>
            <a:r>
              <a:rPr lang="en-US" altLang="ko-KR" sz="1400" dirty="0">
                <a:latin typeface="+mn-ea"/>
              </a:rPr>
              <a:t>word</a:t>
            </a:r>
            <a:r>
              <a:rPr lang="ko-KR" altLang="en-US" sz="1400" dirty="0">
                <a:latin typeface="+mn-ea"/>
              </a:rPr>
              <a:t>나 </a:t>
            </a:r>
            <a:r>
              <a:rPr lang="en-US" altLang="ko-KR" sz="1400" dirty="0">
                <a:latin typeface="+mn-ea"/>
              </a:rPr>
              <a:t>phrase</a:t>
            </a:r>
            <a:r>
              <a:rPr lang="ko-KR" altLang="en-US" sz="1400" dirty="0">
                <a:latin typeface="+mn-ea"/>
              </a:rPr>
              <a:t>가 실수의 벡터로 </a:t>
            </a:r>
            <a:r>
              <a:rPr lang="ko-KR" altLang="en-US" sz="1400" dirty="0" err="1">
                <a:latin typeface="+mn-ea"/>
              </a:rPr>
              <a:t>매핑되는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NLP (Natural Language Processing, </a:t>
            </a:r>
            <a:r>
              <a:rPr lang="ko-KR" altLang="en-US" sz="1400" dirty="0">
                <a:latin typeface="+mn-ea"/>
              </a:rPr>
              <a:t>자연어 처리</a:t>
            </a:r>
            <a:r>
              <a:rPr lang="en-US" altLang="ko-KR" sz="1400" dirty="0">
                <a:latin typeface="+mn-ea"/>
              </a:rPr>
              <a:t>)</a:t>
            </a:r>
          </a:p>
          <a:p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정적 </a:t>
            </a:r>
            <a:r>
              <a:rPr lang="ko-KR" altLang="en-US" sz="1600" dirty="0" err="1">
                <a:latin typeface="+mn-ea"/>
              </a:rPr>
              <a:t>임베딩</a:t>
            </a:r>
            <a:endParaRPr lang="en-US" altLang="ko-KR" sz="1600" dirty="0">
              <a:latin typeface="+mn-ea"/>
            </a:endParaRPr>
          </a:p>
          <a:p>
            <a:pPr lvl="1"/>
            <a:r>
              <a:rPr lang="en-US" altLang="ko-KR" sz="1400" dirty="0">
                <a:latin typeface="+mn-ea"/>
              </a:rPr>
              <a:t>One-hot encoding	: </a:t>
            </a:r>
            <a:r>
              <a:rPr lang="ko-KR" altLang="en-US" sz="1400" dirty="0">
                <a:latin typeface="+mn-ea"/>
              </a:rPr>
              <a:t>선형</a:t>
            </a:r>
            <a:r>
              <a:rPr lang="en-US" altLang="ko-KR" sz="1400" dirty="0">
                <a:latin typeface="+mn-ea"/>
              </a:rPr>
              <a:t>. </a:t>
            </a:r>
            <a:r>
              <a:rPr lang="ko-KR" altLang="en-US" sz="1400" dirty="0">
                <a:latin typeface="+mn-ea"/>
              </a:rPr>
              <a:t>관계가 반영되지 않음</a:t>
            </a:r>
            <a:endParaRPr lang="en-US" altLang="ko-KR" sz="1400" dirty="0">
              <a:latin typeface="+mn-ea"/>
            </a:endParaRPr>
          </a:p>
          <a:p>
            <a:pPr lvl="1"/>
            <a:r>
              <a:rPr lang="en-US" altLang="ko-KR" sz="1400" dirty="0">
                <a:latin typeface="+mn-ea"/>
              </a:rPr>
              <a:t>TF-IDF (Term Frequency-Inverse Document Frequency, </a:t>
            </a:r>
            <a:r>
              <a:rPr lang="ko-KR" altLang="en-US" sz="1400" dirty="0">
                <a:latin typeface="+mn-ea"/>
              </a:rPr>
              <a:t>용어 빈도</a:t>
            </a:r>
            <a:r>
              <a:rPr lang="en-US" altLang="ko-KR" sz="1400" dirty="0">
                <a:latin typeface="+mn-ea"/>
              </a:rPr>
              <a:t>-</a:t>
            </a:r>
            <a:r>
              <a:rPr lang="ko-KR" altLang="en-US" sz="1400" dirty="0">
                <a:latin typeface="+mn-ea"/>
              </a:rPr>
              <a:t> 역문서 빈도</a:t>
            </a:r>
            <a:r>
              <a:rPr lang="en-US" altLang="ko-KR" sz="1400" dirty="0">
                <a:latin typeface="+mn-ea"/>
              </a:rPr>
              <a:t>)</a:t>
            </a:r>
          </a:p>
          <a:p>
            <a:pPr lvl="1"/>
            <a:r>
              <a:rPr lang="en-US" altLang="ko-KR" sz="1400" dirty="0">
                <a:latin typeface="+mn-ea"/>
              </a:rPr>
              <a:t>LSA (Latent Semantic Analysis)</a:t>
            </a:r>
          </a:p>
          <a:p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동적 </a:t>
            </a:r>
            <a:r>
              <a:rPr lang="ko-KR" altLang="en-US" sz="1600" dirty="0" err="1">
                <a:latin typeface="+mn-ea"/>
              </a:rPr>
              <a:t>임베딩</a:t>
            </a:r>
            <a:endParaRPr lang="en-US" altLang="ko-KR" sz="1600" dirty="0">
              <a:latin typeface="+mn-ea"/>
            </a:endParaRPr>
          </a:p>
          <a:p>
            <a:pPr lvl="1"/>
            <a:r>
              <a:rPr lang="ko-KR" altLang="en-US" sz="1400" dirty="0">
                <a:latin typeface="+mn-ea"/>
              </a:rPr>
              <a:t>문맥에 따라 단어 </a:t>
            </a:r>
            <a:r>
              <a:rPr lang="ko-KR" altLang="en-US" sz="1400" dirty="0" err="1">
                <a:latin typeface="+mn-ea"/>
              </a:rPr>
              <a:t>임베딩</a:t>
            </a:r>
            <a:endParaRPr lang="en-US" altLang="ko-KR" sz="14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활용</a:t>
            </a:r>
            <a:endParaRPr lang="en-US" altLang="ko-KR" sz="1600" dirty="0">
              <a:latin typeface="+mn-ea"/>
            </a:endParaRPr>
          </a:p>
          <a:p>
            <a:pPr lvl="1"/>
            <a:r>
              <a:rPr lang="ko-KR" altLang="en-US" sz="1400" dirty="0">
                <a:latin typeface="+mn-ea"/>
              </a:rPr>
              <a:t>신경망 </a:t>
            </a:r>
            <a:r>
              <a:rPr lang="ko-KR" altLang="en-US" sz="1400" dirty="0" err="1">
                <a:latin typeface="+mn-ea"/>
              </a:rPr>
              <a:t>임베딩</a:t>
            </a:r>
            <a:endParaRPr lang="en-US" altLang="ko-KR" sz="1400" dirty="0">
              <a:latin typeface="+mn-ea"/>
            </a:endParaRPr>
          </a:p>
          <a:p>
            <a:pPr lvl="1"/>
            <a:r>
              <a:rPr lang="ko-KR" altLang="en-US" sz="1400" dirty="0">
                <a:latin typeface="+mn-ea"/>
              </a:rPr>
              <a:t>문자 </a:t>
            </a:r>
            <a:r>
              <a:rPr lang="ko-KR" altLang="en-US" sz="1400" dirty="0" err="1">
                <a:latin typeface="+mn-ea"/>
              </a:rPr>
              <a:t>임베딩</a:t>
            </a:r>
            <a:r>
              <a:rPr lang="en-US" altLang="ko-KR" sz="1400" dirty="0">
                <a:latin typeface="+mn-ea"/>
              </a:rPr>
              <a:t>,</a:t>
            </a:r>
            <a:r>
              <a:rPr lang="ko-KR" altLang="en-US" sz="1400" dirty="0">
                <a:latin typeface="+mn-ea"/>
              </a:rPr>
              <a:t> 부분 단어 </a:t>
            </a:r>
            <a:r>
              <a:rPr lang="ko-KR" altLang="en-US" sz="1400" dirty="0" err="1">
                <a:latin typeface="+mn-ea"/>
              </a:rPr>
              <a:t>임베딩</a:t>
            </a:r>
            <a:endParaRPr lang="en-US" altLang="ko-KR" sz="1400" dirty="0">
              <a:latin typeface="+mn-ea"/>
            </a:endParaRPr>
          </a:p>
          <a:p>
            <a:pPr lvl="1"/>
            <a:r>
              <a:rPr lang="ko-KR" altLang="en-US" sz="1400" b="1" dirty="0">
                <a:solidFill>
                  <a:srgbClr val="0070C0"/>
                </a:solidFill>
                <a:latin typeface="+mn-ea"/>
              </a:rPr>
              <a:t>언어 모델 기반 </a:t>
            </a:r>
            <a:r>
              <a:rPr lang="ko-KR" altLang="en-US" sz="1400" b="1" dirty="0" err="1">
                <a:solidFill>
                  <a:srgbClr val="0070C0"/>
                </a:solidFill>
                <a:latin typeface="+mn-ea"/>
              </a:rPr>
              <a:t>임베딩</a:t>
            </a:r>
            <a:endParaRPr lang="en-US" altLang="ko-KR" sz="1400" b="1" dirty="0">
              <a:solidFill>
                <a:srgbClr val="0070C0"/>
              </a:solidFill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ECDA94-E3DC-0E2E-B7EC-B5C59BC7FB6D}"/>
              </a:ext>
            </a:extLst>
          </p:cNvPr>
          <p:cNvSpPr txBox="1"/>
          <p:nvPr/>
        </p:nvSpPr>
        <p:spPr>
          <a:xfrm>
            <a:off x="6969125" y="1412776"/>
            <a:ext cx="2592388" cy="30777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400">
                <a:latin typeface="+mn-ea"/>
              </a:rPr>
              <a:t>데이터 변환 계층</a:t>
            </a: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7E993F41-117C-CBE6-166C-460DB4332183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6039654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43088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584775"/>
          </a:xfrm>
        </p:spPr>
        <p:txBody>
          <a:bodyPr/>
          <a:lstStyle/>
          <a:p>
            <a:r>
              <a:rPr lang="ko-KR" altLang="en-US">
                <a:latin typeface="+mn-ea"/>
              </a:rPr>
              <a:t>비지도학습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38685268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ko-KR" altLang="en-US" sz="2400">
                <a:latin typeface="+mn-ea"/>
              </a:rPr>
              <a:t>비지도학습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600">
                <a:latin typeface="+mn-ea"/>
              </a:rPr>
              <a:t>비지도학습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266534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PCA (Prinicipal Component Analysis, </a:t>
            </a:r>
            <a:r>
              <a:rPr lang="ko-KR" altLang="en-US" sz="1600">
                <a:latin typeface="+mn-ea"/>
              </a:rPr>
              <a:t>주성분분석</a:t>
            </a:r>
            <a:r>
              <a:rPr lang="en-US" altLang="ko-KR" sz="1600">
                <a:latin typeface="+mn-ea"/>
              </a:rPr>
              <a:t>)</a:t>
            </a: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SOM (Self-Organized Maps, </a:t>
            </a:r>
            <a:r>
              <a:rPr lang="ko-KR" altLang="en-US" sz="1600">
                <a:latin typeface="+mn-ea"/>
              </a:rPr>
              <a:t>자체 구성 맵</a:t>
            </a:r>
            <a:r>
              <a:rPr lang="en-US" altLang="ko-KR" sz="1600">
                <a:latin typeface="+mn-ea"/>
              </a:rPr>
              <a:t>)</a:t>
            </a: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RBM</a:t>
            </a:r>
          </a:p>
          <a:p>
            <a:pPr lvl="1"/>
            <a:r>
              <a:rPr lang="ko-KR" altLang="en-US" sz="1400">
                <a:latin typeface="+mn-ea"/>
              </a:rPr>
              <a:t>이미지 재구성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VAE</a:t>
            </a:r>
            <a:r>
              <a:rPr lang="ko-KR" altLang="en-US" sz="1600">
                <a:latin typeface="+mn-ea"/>
              </a:rPr>
              <a:t> </a:t>
            </a:r>
            <a:r>
              <a:rPr lang="en-US" altLang="ko-KR" sz="1600">
                <a:latin typeface="+mn-ea"/>
              </a:rPr>
              <a:t>(Variation</a:t>
            </a:r>
            <a:r>
              <a:rPr lang="ko-KR" altLang="en-US" sz="1600">
                <a:latin typeface="+mn-ea"/>
              </a:rPr>
              <a:t> </a:t>
            </a:r>
            <a:r>
              <a:rPr lang="en-US" altLang="ko-KR" sz="1600">
                <a:latin typeface="+mn-ea"/>
              </a:rPr>
              <a:t>AutoEncoders, </a:t>
            </a:r>
            <a:r>
              <a:rPr lang="ko-KR" altLang="en-US" sz="1600">
                <a:latin typeface="+mn-ea"/>
              </a:rPr>
              <a:t>가변 오토인코더</a:t>
            </a:r>
            <a:r>
              <a:rPr lang="en-US" altLang="ko-KR" sz="1600">
                <a:latin typeface="+mn-ea"/>
              </a:rPr>
              <a:t>)</a:t>
            </a: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ECDA94-E3DC-0E2E-B7EC-B5C59BC7FB6D}"/>
              </a:ext>
            </a:extLst>
          </p:cNvPr>
          <p:cNvSpPr txBox="1"/>
          <p:nvPr/>
        </p:nvSpPr>
        <p:spPr>
          <a:xfrm>
            <a:off x="6969125" y="1412776"/>
            <a:ext cx="2592388" cy="30777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400">
                <a:latin typeface="+mn-ea"/>
              </a:rPr>
              <a:t>ppp</a:t>
            </a:r>
            <a:endParaRPr lang="ko-KR" altLang="en-US" sz="140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D015D76E-2D50-59B2-1E27-931EB887A714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0412371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43088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584775"/>
          </a:xfrm>
        </p:spPr>
        <p:txBody>
          <a:bodyPr/>
          <a:lstStyle/>
          <a:p>
            <a:r>
              <a:rPr lang="en-US" altLang="ko-KR" dirty="0">
                <a:latin typeface="+mn-ea"/>
              </a:rPr>
              <a:t>RL (Reinforcement Learning)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73504618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>
                <a:latin typeface="+mn-ea"/>
              </a:rPr>
              <a:t>RL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RL (Reinforcement Learning, </a:t>
            </a:r>
            <a:r>
              <a:rPr lang="ko-KR" altLang="en-US" sz="1600" dirty="0">
                <a:latin typeface="+mn-ea"/>
              </a:rPr>
              <a:t>강화학습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211134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Environment Model (</a:t>
            </a:r>
            <a:r>
              <a:rPr lang="ko-KR" altLang="en-US" sz="1600">
                <a:latin typeface="+mn-ea"/>
              </a:rPr>
              <a:t>환경 모델</a:t>
            </a:r>
            <a:r>
              <a:rPr lang="en-US" altLang="ko-KR" sz="1600">
                <a:latin typeface="+mn-ea"/>
              </a:rPr>
              <a:t>)</a:t>
            </a: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State </a:t>
            </a:r>
            <a:r>
              <a:rPr lang="en-US" altLang="ko-KR" sz="1600" dirty="0">
                <a:latin typeface="+mn-ea"/>
              </a:rPr>
              <a:t>(</a:t>
            </a:r>
            <a:r>
              <a:rPr lang="ko-KR" altLang="en-US" sz="1600" dirty="0">
                <a:latin typeface="+mn-ea"/>
              </a:rPr>
              <a:t>상태</a:t>
            </a:r>
            <a:r>
              <a:rPr lang="en-US" altLang="ko-KR" sz="1600" dirty="0">
                <a:latin typeface="+mn-ea"/>
              </a:rPr>
              <a:t>)			: S</a:t>
            </a:r>
          </a:p>
          <a:p>
            <a:r>
              <a:rPr lang="en-US" altLang="ko-KR" sz="1600">
                <a:latin typeface="+mn-ea"/>
              </a:rPr>
              <a:t>Action </a:t>
            </a:r>
            <a:r>
              <a:rPr lang="en-US" altLang="ko-KR" sz="1600" dirty="0">
                <a:latin typeface="+mn-ea"/>
              </a:rPr>
              <a:t>(</a:t>
            </a:r>
            <a:r>
              <a:rPr lang="ko-KR" altLang="en-US" sz="1600" dirty="0">
                <a:latin typeface="+mn-ea"/>
              </a:rPr>
              <a:t>행동</a:t>
            </a:r>
            <a:r>
              <a:rPr lang="en-US" altLang="ko-KR" sz="1600" dirty="0">
                <a:latin typeface="+mn-ea"/>
              </a:rPr>
              <a:t>)			: A</a:t>
            </a:r>
          </a:p>
          <a:p>
            <a:r>
              <a:rPr lang="en-US" altLang="ko-KR" sz="1600">
                <a:latin typeface="+mn-ea"/>
              </a:rPr>
              <a:t>Reward </a:t>
            </a:r>
            <a:r>
              <a:rPr lang="en-US" altLang="ko-KR" sz="1600" dirty="0">
                <a:latin typeface="+mn-ea"/>
              </a:rPr>
              <a:t>(</a:t>
            </a:r>
            <a:r>
              <a:rPr lang="ko-KR" altLang="en-US" sz="1600" dirty="0">
                <a:latin typeface="+mn-ea"/>
              </a:rPr>
              <a:t>보상</a:t>
            </a:r>
            <a:r>
              <a:rPr lang="en-US" altLang="ko-KR" sz="1600" dirty="0">
                <a:latin typeface="+mn-ea"/>
              </a:rPr>
              <a:t>)			:</a:t>
            </a:r>
            <a:r>
              <a:rPr lang="ko-KR" altLang="en-US" sz="1600" dirty="0">
                <a:latin typeface="+mn-ea"/>
              </a:rPr>
              <a:t> </a:t>
            </a:r>
            <a:r>
              <a:rPr lang="en-US" altLang="ko-KR" sz="1600" dirty="0">
                <a:latin typeface="+mn-ea"/>
              </a:rPr>
              <a:t>R(S, A, S’)</a:t>
            </a:r>
          </a:p>
          <a:p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ECDA94-E3DC-0E2E-B7EC-B5C59BC7FB6D}"/>
              </a:ext>
            </a:extLst>
          </p:cNvPr>
          <p:cNvSpPr txBox="1"/>
          <p:nvPr/>
        </p:nvSpPr>
        <p:spPr>
          <a:xfrm>
            <a:off x="6969125" y="1412776"/>
            <a:ext cx="2592388" cy="30777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400">
                <a:latin typeface="+mn-ea"/>
              </a:rPr>
              <a:t>ppp</a:t>
            </a:r>
            <a:endParaRPr lang="ko-KR" altLang="en-US" sz="140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C6EE0B69-C962-D1EB-21FE-CF8FEFC64D98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3972033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>
                <a:latin typeface="+mn-ea"/>
              </a:rPr>
              <a:t>RL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RL (Reinforcement Learning, </a:t>
            </a:r>
            <a:r>
              <a:rPr lang="ko-KR" altLang="en-US" sz="1600" dirty="0">
                <a:latin typeface="+mn-ea"/>
              </a:rPr>
              <a:t>강화학습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내용 개체 틀 4">
                <a:extLst>
                  <a:ext uri="{FF2B5EF4-FFF2-40B4-BE49-F238E27FC236}">
                    <a16:creationId xmlns:a16="http://schemas.microsoft.com/office/drawing/2014/main" id="{8B14DFDE-7F40-E347-BDD4-0DC8C48916F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44488" y="1412776"/>
                <a:ext cx="6624637" cy="436427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lvl1pPr marL="355600" indent="-355600" algn="l" defTabSz="914400" rtl="0" eaLnBrk="1" latinLnBrk="1" hangingPunct="1">
                  <a:spcBef>
                    <a:spcPct val="20000"/>
                  </a:spcBef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379413" algn="l" defTabSz="914400" rtl="0" eaLnBrk="1" latinLnBrk="1" hangingPunct="1">
                  <a:spcBef>
                    <a:spcPct val="20000"/>
                  </a:spcBef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79500" indent="-355600" algn="l" defTabSz="914400" rtl="0" eaLnBrk="1" latinLnBrk="1" hangingPunct="1">
                  <a:spcBef>
                    <a:spcPct val="20000"/>
                  </a:spcBef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435100" indent="-355600" algn="l" defTabSz="914400" rtl="0" eaLnBrk="1" latinLnBrk="1" hangingPunct="1">
                  <a:spcBef>
                    <a:spcPct val="20000"/>
                  </a:spcBef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790700" indent="-355600" algn="l" defTabSz="914400" rtl="0" eaLnBrk="1" latinLnBrk="1" hangingPunct="1">
                  <a:spcBef>
                    <a:spcPct val="20000"/>
                  </a:spcBef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1600" dirty="0">
                    <a:latin typeface="+mn-ea"/>
                  </a:rPr>
                  <a:t>Policy (</a:t>
                </a:r>
                <a:r>
                  <a:rPr lang="ko-KR" altLang="en-US" sz="1600" dirty="0">
                    <a:latin typeface="+mn-ea"/>
                  </a:rPr>
                  <a:t>정책</a:t>
                </a:r>
                <a:r>
                  <a:rPr lang="en-US" altLang="ko-KR" sz="1600" dirty="0">
                    <a:latin typeface="+mn-ea"/>
                  </a:rPr>
                  <a:t>)			:</a:t>
                </a:r>
                <a:r>
                  <a:rPr lang="ko-KR" altLang="en-US" sz="1600" dirty="0">
                    <a:latin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l-GR" altLang="ko-KR" sz="160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altLang="ko-KR" sz="1600" dirty="0">
                    <a:latin typeface="+mn-ea"/>
                  </a:rPr>
                  <a:t>(</a:t>
                </a:r>
                <a:r>
                  <a:rPr lang="en-US" altLang="ko-KR" sz="1600">
                    <a:latin typeface="+mn-ea"/>
                  </a:rPr>
                  <a:t>S)</a:t>
                </a:r>
              </a:p>
              <a:p>
                <a:pPr lvl="1"/>
                <a:r>
                  <a:rPr lang="en-US" altLang="ko-KR" sz="1400">
                    <a:latin typeface="+mn-ea"/>
                  </a:rPr>
                  <a:t>Policy-based </a:t>
                </a:r>
                <a:r>
                  <a:rPr lang="ko-KR" altLang="en-US" sz="1400">
                    <a:latin typeface="+mn-ea"/>
                  </a:rPr>
                  <a:t>기법 </a:t>
                </a:r>
                <a:endParaRPr lang="en-US" altLang="ko-KR" sz="1400">
                  <a:latin typeface="+mn-ea"/>
                </a:endParaRPr>
              </a:p>
              <a:p>
                <a:pPr lvl="1"/>
                <a:r>
                  <a:rPr lang="en-US" altLang="ko-KR" sz="1400">
                    <a:latin typeface="+mn-ea"/>
                  </a:rPr>
                  <a:t>Value-based </a:t>
                </a:r>
                <a:r>
                  <a:rPr lang="ko-KR" altLang="en-US" sz="1400">
                    <a:latin typeface="+mn-ea"/>
                  </a:rPr>
                  <a:t>기법</a:t>
                </a:r>
                <a:endParaRPr lang="en-US" altLang="ko-KR" sz="1400">
                  <a:latin typeface="+mn-ea"/>
                </a:endParaRPr>
              </a:p>
              <a:p>
                <a:endParaRPr lang="en-US" altLang="ko-KR" sz="1600">
                  <a:latin typeface="+mn-ea"/>
                </a:endParaRPr>
              </a:p>
              <a:p>
                <a:pPr lvl="1"/>
                <a:r>
                  <a:rPr lang="en-US" altLang="ko-KR" sz="1400">
                    <a:latin typeface="+mn-ea"/>
                  </a:rPr>
                  <a:t>Return		</a:t>
                </a:r>
                <a:r>
                  <a:rPr lang="en-US" altLang="ko-KR" sz="1400" dirty="0">
                    <a:latin typeface="+mn-ea"/>
                  </a:rPr>
                  <a:t>	: </a:t>
                </a:r>
                <a:r>
                  <a:rPr lang="en-US" altLang="ko-KR" sz="1400">
                    <a:latin typeface="+mn-ea"/>
                  </a:rPr>
                  <a:t>G</a:t>
                </a:r>
                <a:r>
                  <a:rPr lang="en-US" altLang="ko-KR" sz="1400" baseline="-25000">
                    <a:latin typeface="+mn-ea"/>
                  </a:rPr>
                  <a:t>t</a:t>
                </a:r>
                <a:r>
                  <a:rPr lang="en-US" altLang="ko-KR" sz="1400">
                    <a:latin typeface="+mn-ea"/>
                  </a:rPr>
                  <a:t>   	: </a:t>
                </a:r>
                <a:r>
                  <a:rPr lang="ko-KR" altLang="en-US" sz="1400">
                    <a:latin typeface="+mn-ea"/>
                  </a:rPr>
                  <a:t>미래 보상을 평가</a:t>
                </a:r>
                <a:endParaRPr lang="en-US" altLang="ko-KR" sz="1400" dirty="0">
                  <a:latin typeface="+mn-ea"/>
                </a:endParaRPr>
              </a:p>
              <a:p>
                <a:pPr lvl="2"/>
                <a:r>
                  <a:rPr lang="ko-KR" altLang="en-US" sz="1400" dirty="0">
                    <a:latin typeface="+mn-ea"/>
                  </a:rPr>
                  <a:t>향후 가능한 모든 보상의 할인 총합</a:t>
                </a:r>
                <a:endParaRPr lang="en-US" altLang="ko-KR" sz="1400" dirty="0">
                  <a:latin typeface="+mn-ea"/>
                </a:endParaRPr>
              </a:p>
              <a:p>
                <a:pPr lvl="2"/>
                <a:r>
                  <a:rPr lang="en-US" altLang="ko-KR" sz="1400" dirty="0" err="1">
                    <a:latin typeface="+mn-ea"/>
                  </a:rPr>
                  <a:t>Discont</a:t>
                </a:r>
                <a:r>
                  <a:rPr lang="en-US" altLang="ko-KR" sz="1400" dirty="0">
                    <a:latin typeface="+mn-ea"/>
                  </a:rPr>
                  <a:t> factor (</a:t>
                </a:r>
                <a:r>
                  <a:rPr lang="ko-KR" altLang="en-US" sz="1400" dirty="0">
                    <a:latin typeface="+mn-ea"/>
                  </a:rPr>
                  <a:t>할인 인수</a:t>
                </a:r>
                <a:r>
                  <a:rPr lang="en-US" altLang="ko-KR" sz="1400" dirty="0">
                    <a:latin typeface="+mn-ea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ko-KR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altLang="ko-KR" sz="1400" dirty="0">
                    <a:latin typeface="+mn-ea"/>
                  </a:rPr>
                  <a:t>) : 0 ~ 1</a:t>
                </a:r>
                <a:r>
                  <a:rPr lang="ko-KR" altLang="en-US" sz="1400" dirty="0">
                    <a:latin typeface="+mn-ea"/>
                  </a:rPr>
                  <a:t> 사이의 값</a:t>
                </a:r>
                <a:endParaRPr lang="en-US" altLang="ko-KR" sz="1400" dirty="0">
                  <a:latin typeface="+mn-ea"/>
                </a:endParaRPr>
              </a:p>
              <a:p>
                <a:pPr lvl="1"/>
                <a:endParaRPr lang="en-US" altLang="ko-KR" sz="1400">
                  <a:latin typeface="+mn-ea"/>
                </a:endParaRPr>
              </a:p>
              <a:p>
                <a:pPr lvl="1"/>
                <a:r>
                  <a:rPr lang="en-US" altLang="ko-KR" sz="1400">
                    <a:latin typeface="+mn-ea"/>
                  </a:rPr>
                  <a:t>Value </a:t>
                </a:r>
                <a:r>
                  <a:rPr lang="en-US" altLang="ko-KR" sz="1400" dirty="0">
                    <a:latin typeface="+mn-ea"/>
                  </a:rPr>
                  <a:t>function (</a:t>
                </a:r>
                <a:r>
                  <a:rPr lang="ko-KR" altLang="en-US" sz="1400" dirty="0">
                    <a:latin typeface="+mn-ea"/>
                  </a:rPr>
                  <a:t>가치 함수</a:t>
                </a:r>
                <a:r>
                  <a:rPr lang="en-US" altLang="ko-KR" sz="1400" dirty="0">
                    <a:latin typeface="+mn-ea"/>
                  </a:rPr>
                  <a:t>)	:</a:t>
                </a:r>
                <a:r>
                  <a:rPr lang="ko-KR" altLang="en-US" sz="1400" dirty="0">
                    <a:latin typeface="+mn-ea"/>
                  </a:rPr>
                  <a:t> </a:t>
                </a:r>
                <a:r>
                  <a:rPr lang="en-US" altLang="ko-KR" sz="1400" dirty="0">
                    <a:latin typeface="+mn-ea"/>
                  </a:rPr>
                  <a:t>V(</a:t>
                </a:r>
                <a:r>
                  <a:rPr lang="en-US" altLang="ko-KR" sz="1400">
                    <a:latin typeface="+mn-ea"/>
                  </a:rPr>
                  <a:t>S)	: </a:t>
                </a:r>
                <a:r>
                  <a:rPr lang="ko-KR" altLang="en-US" sz="1400">
                    <a:latin typeface="+mn-ea"/>
                  </a:rPr>
                  <a:t>상태를 평가</a:t>
                </a:r>
                <a:endParaRPr lang="en-US" altLang="ko-KR" sz="1400" dirty="0">
                  <a:latin typeface="+mn-ea"/>
                </a:endParaRPr>
              </a:p>
              <a:p>
                <a:pPr lvl="2"/>
                <a:r>
                  <a:rPr lang="en-US" altLang="ko-KR" sz="1400" dirty="0">
                    <a:latin typeface="+mn-ea"/>
                  </a:rPr>
                  <a:t>State-Value function		: V</a:t>
                </a:r>
                <a14:m>
                  <m:oMath xmlns:m="http://schemas.openxmlformats.org/officeDocument/2006/math">
                    <m:r>
                      <a:rPr lang="el-GR" altLang="ko-KR" sz="1400" i="1" baseline="30000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altLang="ko-KR" sz="1400" dirty="0">
                    <a:latin typeface="+mn-ea"/>
                  </a:rPr>
                  <a:t>(S)</a:t>
                </a:r>
              </a:p>
              <a:p>
                <a:pPr lvl="2"/>
                <a:r>
                  <a:rPr lang="en-US" altLang="ko-KR" sz="1400" dirty="0">
                    <a:latin typeface="+mn-ea"/>
                  </a:rPr>
                  <a:t>Action-Value function	: Q</a:t>
                </a:r>
                <a14:m>
                  <m:oMath xmlns:m="http://schemas.openxmlformats.org/officeDocument/2006/math">
                    <m:r>
                      <a:rPr lang="el-GR" altLang="ko-KR" sz="1400" i="1" baseline="30000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altLang="ko-KR" sz="1400" dirty="0">
                    <a:latin typeface="+mn-ea"/>
                  </a:rPr>
                  <a:t>(S, A)</a:t>
                </a:r>
              </a:p>
              <a:p>
                <a:endParaRPr lang="en-US" altLang="ko-KR" sz="1600">
                  <a:latin typeface="+mn-ea"/>
                </a:endParaRPr>
              </a:p>
              <a:p>
                <a:r>
                  <a:rPr lang="ko-KR" altLang="en-US" sz="1600">
                    <a:latin typeface="+mn-ea"/>
                  </a:rPr>
                  <a:t>활용</a:t>
                </a:r>
                <a:endParaRPr lang="en-US" altLang="ko-KR" sz="1600">
                  <a:latin typeface="+mn-ea"/>
                </a:endParaRPr>
              </a:p>
              <a:p>
                <a:pPr lvl="1"/>
                <a:r>
                  <a:rPr lang="ko-KR" altLang="en-US" sz="1400">
                    <a:latin typeface="+mn-ea"/>
                  </a:rPr>
                  <a:t>게임</a:t>
                </a:r>
                <a:r>
                  <a:rPr lang="en-US" altLang="ko-KR" sz="1400">
                    <a:latin typeface="+mn-ea"/>
                  </a:rPr>
                  <a:t>, </a:t>
                </a:r>
                <a:r>
                  <a:rPr lang="ko-KR" altLang="en-US" sz="1400">
                    <a:latin typeface="+mn-ea"/>
                  </a:rPr>
                  <a:t>로봇 공학</a:t>
                </a:r>
                <a:endParaRPr lang="en-US" altLang="ko-KR" sz="1400">
                  <a:latin typeface="+mn-ea"/>
                </a:endParaRPr>
              </a:p>
              <a:p>
                <a:pPr lvl="1"/>
                <a:r>
                  <a:rPr lang="en-US" altLang="ko-KR" sz="1400">
                    <a:latin typeface="+mn-ea"/>
                  </a:rPr>
                  <a:t>DQN (Deep Q-Networks) :  Q </a:t>
                </a:r>
                <a:r>
                  <a:rPr lang="ko-KR" altLang="en-US" sz="1400">
                    <a:latin typeface="+mn-ea"/>
                  </a:rPr>
                  <a:t>함수 </a:t>
                </a:r>
                <a:r>
                  <a:rPr lang="en-US" altLang="ko-KR" sz="1400">
                    <a:latin typeface="+mn-ea"/>
                  </a:rPr>
                  <a:t>(</a:t>
                </a:r>
                <a:r>
                  <a:rPr lang="ko-KR" altLang="en-US" sz="1400">
                    <a:latin typeface="+mn-ea"/>
                  </a:rPr>
                  <a:t>가치 상태 함수</a:t>
                </a:r>
                <a:r>
                  <a:rPr lang="en-US" altLang="ko-KR" sz="1400">
                    <a:latin typeface="+mn-ea"/>
                  </a:rPr>
                  <a:t>)</a:t>
                </a:r>
              </a:p>
              <a:p>
                <a:endParaRPr lang="en-US" altLang="ko-KR" sz="1600" dirty="0">
                  <a:latin typeface="+mn-ea"/>
                </a:endParaRPr>
              </a:p>
            </p:txBody>
          </p:sp>
        </mc:Choice>
        <mc:Fallback xmlns="">
          <p:sp>
            <p:nvSpPr>
              <p:cNvPr id="2" name="내용 개체 틀 4">
                <a:extLst>
                  <a:ext uri="{FF2B5EF4-FFF2-40B4-BE49-F238E27FC236}">
                    <a16:creationId xmlns:a16="http://schemas.microsoft.com/office/drawing/2014/main" id="{8B14DFDE-7F40-E347-BDD4-0DC8C48916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488" y="1412776"/>
                <a:ext cx="6624637" cy="4364272"/>
              </a:xfrm>
              <a:prstGeom prst="rect">
                <a:avLst/>
              </a:prstGeom>
              <a:blipFill>
                <a:blip r:embed="rId3"/>
                <a:stretch>
                  <a:fillRect l="-575" t="-58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A2ECDA94-E3DC-0E2E-B7EC-B5C59BC7FB6D}"/>
              </a:ext>
            </a:extLst>
          </p:cNvPr>
          <p:cNvSpPr txBox="1"/>
          <p:nvPr/>
        </p:nvSpPr>
        <p:spPr>
          <a:xfrm>
            <a:off x="6969125" y="1412776"/>
            <a:ext cx="2592388" cy="30777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400">
                <a:latin typeface="+mn-ea"/>
              </a:rPr>
              <a:t>ppp</a:t>
            </a:r>
            <a:endParaRPr lang="ko-KR" altLang="en-US" sz="140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BB2E49C3-5D0F-D620-9880-E711FC909121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6362624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43088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584775"/>
          </a:xfrm>
        </p:spPr>
        <p:txBody>
          <a:bodyPr/>
          <a:lstStyle/>
          <a:p>
            <a:r>
              <a:rPr lang="en-US" altLang="ko-KR">
                <a:latin typeface="+mn-ea"/>
              </a:rPr>
              <a:t>AutoML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85817558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>
                <a:latin typeface="+mn-ea"/>
              </a:rPr>
              <a:t>AutoML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AutoML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392107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>
                <a:latin typeface="+mn-ea"/>
              </a:rPr>
              <a:t>데이터 준비</a:t>
            </a:r>
            <a:endParaRPr lang="en-US" altLang="ko-KR" sz="16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Cleansing (</a:t>
            </a:r>
            <a:r>
              <a:rPr lang="ko-KR" altLang="en-US" sz="1400">
                <a:latin typeface="+mn-ea"/>
              </a:rPr>
              <a:t>데이터 정리</a:t>
            </a:r>
            <a:r>
              <a:rPr lang="en-US" altLang="ko-KR" sz="14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Synthesis (</a:t>
            </a:r>
            <a:r>
              <a:rPr lang="ko-KR" altLang="en-US" sz="1400">
                <a:latin typeface="+mn-ea"/>
              </a:rPr>
              <a:t>데이터 합성</a:t>
            </a:r>
            <a:r>
              <a:rPr lang="en-US" altLang="ko-KR" sz="1400">
                <a:latin typeface="+mn-ea"/>
              </a:rPr>
              <a:t>)</a:t>
            </a: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Feature Engineering</a:t>
            </a:r>
          </a:p>
          <a:p>
            <a:pPr lvl="1"/>
            <a:r>
              <a:rPr lang="en-US" altLang="ko-KR" sz="1400">
                <a:latin typeface="+mn-ea"/>
              </a:rPr>
              <a:t>Feature selection (</a:t>
            </a:r>
            <a:r>
              <a:rPr lang="ko-KR" altLang="en-US" sz="1400">
                <a:latin typeface="+mn-ea"/>
              </a:rPr>
              <a:t>특징 선택</a:t>
            </a:r>
            <a:r>
              <a:rPr lang="en-US" altLang="ko-KR" sz="14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Feature construction (</a:t>
            </a:r>
            <a:r>
              <a:rPr lang="ko-KR" altLang="en-US" sz="1400">
                <a:latin typeface="+mn-ea"/>
              </a:rPr>
              <a:t>특징 구성</a:t>
            </a:r>
            <a:r>
              <a:rPr lang="en-US" altLang="ko-KR" sz="14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Feature extraction (</a:t>
            </a:r>
            <a:r>
              <a:rPr lang="ko-KR" altLang="en-US" sz="1400">
                <a:latin typeface="+mn-ea"/>
              </a:rPr>
              <a:t>특징 추출</a:t>
            </a:r>
            <a:r>
              <a:rPr lang="en-US" altLang="ko-KR" sz="1400">
                <a:latin typeface="+mn-ea"/>
              </a:rPr>
              <a:t>)</a:t>
            </a:r>
          </a:p>
          <a:p>
            <a:endParaRPr lang="en-US" altLang="ko-KR" sz="1600">
              <a:latin typeface="+mn-ea"/>
            </a:endParaRPr>
          </a:p>
          <a:p>
            <a:r>
              <a:rPr lang="ko-KR" altLang="en-US" sz="1600">
                <a:latin typeface="+mn-ea"/>
              </a:rPr>
              <a:t>모델 생성</a:t>
            </a:r>
            <a:endParaRPr lang="en-US" altLang="ko-KR" sz="16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Model Generation (</a:t>
            </a:r>
            <a:r>
              <a:rPr lang="ko-KR" altLang="en-US" sz="1400">
                <a:latin typeface="+mn-ea"/>
              </a:rPr>
              <a:t>모델 생성</a:t>
            </a:r>
            <a:r>
              <a:rPr lang="en-US" altLang="ko-KR" sz="1400">
                <a:latin typeface="+mn-ea"/>
              </a:rPr>
              <a:t>)	</a:t>
            </a:r>
            <a:r>
              <a:rPr lang="en-US" altLang="ko-KR" sz="1400">
                <a:latin typeface="+mn-ea"/>
                <a:sym typeface="Wingdings" panose="05000000000000000000" pitchFamily="2" charset="2"/>
              </a:rPr>
              <a:t> </a:t>
            </a:r>
            <a:r>
              <a:rPr lang="ko-KR" altLang="en-US" sz="1400">
                <a:latin typeface="+mn-ea"/>
                <a:sym typeface="Wingdings" panose="05000000000000000000" pitchFamily="2" charset="2"/>
              </a:rPr>
              <a:t>초매개 변수</a:t>
            </a:r>
            <a:endParaRPr lang="en-US" altLang="ko-KR" sz="1400">
              <a:latin typeface="+mn-ea"/>
              <a:sym typeface="Wingdings" panose="05000000000000000000" pitchFamily="2" charset="2"/>
            </a:endParaRPr>
          </a:p>
          <a:p>
            <a:pPr lvl="2"/>
            <a:r>
              <a:rPr lang="en-US" altLang="ko-KR" sz="1400">
                <a:latin typeface="+mn-ea"/>
                <a:sym typeface="Wingdings" panose="05000000000000000000" pitchFamily="2" charset="2"/>
              </a:rPr>
              <a:t>NAS (Neural Architecture Search)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ECDA94-E3DC-0E2E-B7EC-B5C59BC7FB6D}"/>
              </a:ext>
            </a:extLst>
          </p:cNvPr>
          <p:cNvSpPr txBox="1"/>
          <p:nvPr/>
        </p:nvSpPr>
        <p:spPr>
          <a:xfrm>
            <a:off x="6969125" y="1412776"/>
            <a:ext cx="2592388" cy="30777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400">
                <a:latin typeface="+mn-ea"/>
              </a:rPr>
              <a:t>ppp</a:t>
            </a:r>
            <a:endParaRPr lang="ko-KR" altLang="en-US" sz="140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A931AFDA-021E-90DB-1E22-8C127FD76D23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5732523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43088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584775"/>
          </a:xfrm>
        </p:spPr>
        <p:txBody>
          <a:bodyPr/>
          <a:lstStyle/>
          <a:p>
            <a:r>
              <a:rPr lang="en-US" altLang="ko-KR">
                <a:latin typeface="+mn-ea"/>
              </a:rPr>
              <a:t>AI </a:t>
            </a:r>
            <a:r>
              <a:rPr lang="ko-KR" altLang="en-US">
                <a:latin typeface="+mn-ea"/>
              </a:rPr>
              <a:t>반도체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6013195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>
                <a:latin typeface="+mn-ea"/>
              </a:rPr>
              <a:t>AI </a:t>
            </a:r>
            <a:r>
              <a:rPr lang="ko-KR" altLang="en-US" sz="2400">
                <a:latin typeface="+mn-ea"/>
              </a:rPr>
              <a:t>반도체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AutoML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513986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업체</a:t>
            </a:r>
          </a:p>
          <a:p>
            <a:pPr lvl="1"/>
            <a:r>
              <a:rPr lang="ko-KR" altLang="en-US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퀼컴</a:t>
            </a:r>
            <a:r>
              <a:rPr lang="en-US" altLang="ko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ko-KR" altLang="en-US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인텔</a:t>
            </a:r>
            <a:r>
              <a:rPr lang="en-US" altLang="ko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ko-KR" altLang="en-US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엔비디아</a:t>
            </a:r>
          </a:p>
          <a:p>
            <a:pPr lvl="1"/>
            <a:r>
              <a:rPr lang="en" altLang="ko-Kore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SKT, </a:t>
            </a:r>
            <a:r>
              <a:rPr lang="ko-KR" altLang="en-US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구글</a:t>
            </a:r>
            <a:r>
              <a:rPr lang="en-US" altLang="ko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ko-KR" altLang="en-US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아마존</a:t>
            </a:r>
            <a:r>
              <a:rPr lang="en-US" altLang="ko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ko-KR" altLang="en-US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애플</a:t>
            </a:r>
            <a:r>
              <a:rPr lang="en-US" altLang="ko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ko-KR" altLang="en-US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테슬라</a:t>
            </a:r>
            <a:endParaRPr lang="en-US" altLang="ko-KR" sz="140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endParaRPr lang="en-US" altLang="ko-KR" sz="160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ko-KR" altLang="en-US" sz="1600">
                <a:solidFill>
                  <a:srgbClr val="000000"/>
                </a:solidFill>
                <a:latin typeface="Menlo" panose="020B0609030804020204" pitchFamily="49" charset="0"/>
              </a:rPr>
              <a:t>종류</a:t>
            </a:r>
            <a:endParaRPr lang="en-US" altLang="ko-KR" sz="160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lvl="1"/>
            <a:r>
              <a:rPr lang="ko-KR" altLang="en-US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엔비디아</a:t>
            </a:r>
          </a:p>
          <a:p>
            <a:pPr lvl="2"/>
            <a:r>
              <a:rPr lang="en" altLang="ko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GPU</a:t>
            </a:r>
          </a:p>
          <a:p>
            <a:pPr lvl="1"/>
            <a:r>
              <a:rPr lang="en" altLang="ko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AMD</a:t>
            </a:r>
          </a:p>
          <a:p>
            <a:pPr lvl="2"/>
            <a:r>
              <a:rPr lang="en" altLang="ko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CDNA-2</a:t>
            </a:r>
          </a:p>
          <a:p>
            <a:pPr lvl="2"/>
            <a:r>
              <a:rPr lang="en" altLang="ko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CDNA-3</a:t>
            </a:r>
          </a:p>
          <a:p>
            <a:pPr lvl="1"/>
            <a:r>
              <a:rPr lang="en" altLang="ko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Google</a:t>
            </a:r>
          </a:p>
          <a:p>
            <a:pPr lvl="2"/>
            <a:r>
              <a:rPr lang="en" altLang="ko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TPU (Tensor Process Unit)</a:t>
            </a:r>
          </a:p>
          <a:p>
            <a:pPr lvl="1"/>
            <a:r>
              <a:rPr lang="ko-KR" altLang="en-US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삼성전자</a:t>
            </a:r>
          </a:p>
          <a:p>
            <a:pPr lvl="2"/>
            <a:r>
              <a:rPr lang="en" altLang="ko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HBM3-PIM</a:t>
            </a:r>
          </a:p>
          <a:p>
            <a:pPr lvl="1"/>
            <a:r>
              <a:rPr lang="en" altLang="ko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SK </a:t>
            </a:r>
            <a:r>
              <a:rPr lang="ko-KR" altLang="en-US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하이닉스</a:t>
            </a:r>
          </a:p>
          <a:p>
            <a:pPr lvl="2"/>
            <a:r>
              <a:rPr lang="en" altLang="ko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GDDR6-AiM</a:t>
            </a:r>
          </a:p>
          <a:p>
            <a:pPr lvl="1"/>
            <a:r>
              <a:rPr lang="en" altLang="ko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SKT</a:t>
            </a:r>
          </a:p>
          <a:p>
            <a:pPr lvl="2"/>
            <a:r>
              <a:rPr lang="en" altLang="ko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SAPEON X220</a:t>
            </a:r>
          </a:p>
          <a:p>
            <a:endParaRPr lang="ko-KR" altLang="en-US" sz="160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ECDA94-E3DC-0E2E-B7EC-B5C59BC7FB6D}"/>
              </a:ext>
            </a:extLst>
          </p:cNvPr>
          <p:cNvSpPr txBox="1"/>
          <p:nvPr/>
        </p:nvSpPr>
        <p:spPr>
          <a:xfrm>
            <a:off x="6969125" y="1412776"/>
            <a:ext cx="2592388" cy="30777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400">
                <a:latin typeface="+mn-ea"/>
              </a:rPr>
              <a:t>ppp</a:t>
            </a:r>
            <a:endParaRPr lang="ko-KR" altLang="en-US" sz="140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CE01AB7F-769E-6AA2-24CF-CF7D70C9ADB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13296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Dense, Conv, Pooling, RNN, LSTM 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425347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Layer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LeakyReLU</a:t>
            </a:r>
          </a:p>
          <a:p>
            <a:pPr lvl="1"/>
            <a:r>
              <a:rPr lang="en-US" altLang="ko-KR" sz="1400">
                <a:latin typeface="+mn-ea"/>
              </a:rPr>
              <a:t>Reshape</a:t>
            </a:r>
          </a:p>
          <a:p>
            <a:pPr lvl="1"/>
            <a:r>
              <a:rPr lang="en-US" altLang="ko-KR" sz="1400">
                <a:latin typeface="+mn-ea"/>
              </a:rPr>
              <a:t>Activation</a:t>
            </a:r>
          </a:p>
          <a:p>
            <a:pPr lvl="1"/>
            <a:r>
              <a:rPr lang="en-US" altLang="ko-KR" sz="1400">
                <a:latin typeface="+mn-ea"/>
              </a:rPr>
              <a:t>EinsumDense</a:t>
            </a:r>
          </a:p>
          <a:p>
            <a:pPr lvl="1"/>
            <a:r>
              <a:rPr lang="en-US" altLang="ko-KR" sz="1400">
                <a:latin typeface="+mn-ea"/>
              </a:rPr>
              <a:t>Embedding</a:t>
            </a:r>
          </a:p>
          <a:p>
            <a:pPr lvl="1"/>
            <a:r>
              <a:rPr lang="en-US" altLang="ko-KR" sz="1400">
                <a:latin typeface="+mn-ea"/>
              </a:rPr>
              <a:t>Lambda</a:t>
            </a:r>
          </a:p>
          <a:p>
            <a:pPr lvl="1"/>
            <a:r>
              <a:rPr lang="en-US" altLang="ko-KR" sz="1400">
                <a:latin typeface="+mn-ea"/>
              </a:rPr>
              <a:t>Masking</a:t>
            </a:r>
          </a:p>
          <a:p>
            <a:pPr lvl="1"/>
            <a:r>
              <a:rPr lang="en-US" altLang="ko-KR" sz="1400">
                <a:latin typeface="+mn-ea"/>
              </a:rPr>
              <a:t>LocallyConnected1D</a:t>
            </a:r>
          </a:p>
          <a:p>
            <a:pPr lvl="1"/>
            <a:r>
              <a:rPr lang="en-US" altLang="ko-KR" sz="1400">
                <a:latin typeface="+mn-ea"/>
              </a:rPr>
              <a:t>LocallyConnected2D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CategoryEncoding</a:t>
            </a:r>
          </a:p>
          <a:p>
            <a:pPr lvl="1"/>
            <a:r>
              <a:rPr lang="en-US" altLang="ko-KR" sz="1400">
                <a:latin typeface="+mn-ea"/>
              </a:rPr>
              <a:t>Discretization</a:t>
            </a:r>
          </a:p>
          <a:p>
            <a:pPr lvl="1"/>
            <a:r>
              <a:rPr lang="en-US" altLang="ko-KR" sz="1400">
                <a:latin typeface="+mn-ea"/>
              </a:rPr>
              <a:t>Hashing</a:t>
            </a:r>
          </a:p>
          <a:p>
            <a:pPr lvl="1"/>
            <a:r>
              <a:rPr lang="en-US" altLang="ko-KR" sz="1400">
                <a:latin typeface="+mn-ea"/>
              </a:rPr>
              <a:t>CenterCrop</a:t>
            </a:r>
          </a:p>
          <a:p>
            <a:endParaRPr lang="en-US" altLang="ko-KR" sz="16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82D41B09-8FCE-048A-B1F8-1118F60AC59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5922270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837152"/>
          </a:xfrm>
        </p:spPr>
        <p:txBody>
          <a:bodyPr/>
          <a:lstStyle/>
          <a:p>
            <a:r>
              <a:rPr lang="en-US" altLang="ko-KR" dirty="0"/>
              <a:t>IoT</a:t>
            </a:r>
          </a:p>
          <a:p>
            <a:r>
              <a:rPr lang="en-US" altLang="ko-KR" dirty="0"/>
              <a:t>Stock</a:t>
            </a:r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584775"/>
          </a:xfrm>
        </p:spPr>
        <p:txBody>
          <a:bodyPr/>
          <a:lstStyle/>
          <a:p>
            <a:r>
              <a:rPr lang="en-US" altLang="ko-KR" dirty="0">
                <a:latin typeface="+mn-ea"/>
              </a:rPr>
              <a:t>Deep Learning </a:t>
            </a:r>
            <a:r>
              <a:rPr lang="ko-KR" altLang="en-US" dirty="0">
                <a:latin typeface="+mn-ea"/>
              </a:rPr>
              <a:t>활용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67448023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>
                <a:latin typeface="+mn-ea"/>
              </a:rPr>
              <a:t>Deep Learning </a:t>
            </a:r>
            <a:r>
              <a:rPr lang="ko-KR" altLang="en-US" sz="2400">
                <a:latin typeface="+mn-ea"/>
              </a:rPr>
              <a:t>활용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IoT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RL (Reinforcement Learning, </a:t>
            </a:r>
            <a:r>
              <a:rPr lang="ko-KR" altLang="en-US" sz="1600">
                <a:latin typeface="+mn-ea"/>
              </a:rPr>
              <a:t>강화학습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ECDA94-E3DC-0E2E-B7EC-B5C59BC7FB6D}"/>
              </a:ext>
            </a:extLst>
          </p:cNvPr>
          <p:cNvSpPr txBox="1"/>
          <p:nvPr/>
        </p:nvSpPr>
        <p:spPr>
          <a:xfrm>
            <a:off x="6969125" y="1412776"/>
            <a:ext cx="2592388" cy="30777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400">
                <a:latin typeface="+mn-ea"/>
              </a:rPr>
              <a:t>ppp</a:t>
            </a:r>
            <a:endParaRPr lang="ko-KR" altLang="en-US" sz="1400">
              <a:latin typeface="+mn-ea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1D6FEF2-F3A2-520E-761F-2C9F13C445BC}"/>
              </a:ext>
            </a:extLst>
          </p:cNvPr>
          <p:cNvSpPr/>
          <p:nvPr/>
        </p:nvSpPr>
        <p:spPr>
          <a:xfrm>
            <a:off x="362331" y="2636912"/>
            <a:ext cx="1260000" cy="338554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algn="ctr"/>
            <a:r>
              <a:rPr lang="ko-KR" altLang="en-US" sz="1600"/>
              <a:t>정압기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F495889-6F6E-538B-A0CE-D56E376D1902}"/>
              </a:ext>
            </a:extLst>
          </p:cNvPr>
          <p:cNvSpPr/>
          <p:nvPr/>
        </p:nvSpPr>
        <p:spPr>
          <a:xfrm>
            <a:off x="2360712" y="3444389"/>
            <a:ext cx="1260000" cy="307777"/>
          </a:xfrm>
          <a:prstGeom prst="rect">
            <a:avLst/>
          </a:prstGeom>
          <a:ln w="190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algn="ctr"/>
            <a:r>
              <a:rPr lang="ko-KR" altLang="en-US" sz="1400"/>
              <a:t>압력조정기 </a:t>
            </a:r>
            <a:r>
              <a:rPr lang="en-US" altLang="ko-KR" sz="1400"/>
              <a:t>1</a:t>
            </a:r>
            <a:endParaRPr lang="ko-KR" altLang="en-US" sz="140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2454E59-0B41-AAA6-138B-57FE2442C477}"/>
              </a:ext>
            </a:extLst>
          </p:cNvPr>
          <p:cNvSpPr/>
          <p:nvPr/>
        </p:nvSpPr>
        <p:spPr>
          <a:xfrm>
            <a:off x="4340979" y="3444389"/>
            <a:ext cx="1260000" cy="307777"/>
          </a:xfrm>
          <a:prstGeom prst="rect">
            <a:avLst/>
          </a:prstGeom>
          <a:ln w="190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algn="ctr"/>
            <a:r>
              <a:rPr lang="ko-KR" altLang="en-US" sz="1400"/>
              <a:t>관말압력 </a:t>
            </a:r>
            <a:r>
              <a:rPr lang="en-US" altLang="ko-KR" sz="1400"/>
              <a:t>1</a:t>
            </a:r>
            <a:endParaRPr lang="ko-KR" altLang="en-US" sz="140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72C2AFB-63CD-6DD6-F19D-FBE8080B7122}"/>
              </a:ext>
            </a:extLst>
          </p:cNvPr>
          <p:cNvSpPr/>
          <p:nvPr/>
        </p:nvSpPr>
        <p:spPr>
          <a:xfrm>
            <a:off x="8301513" y="3444389"/>
            <a:ext cx="1260000" cy="307777"/>
          </a:xfrm>
          <a:prstGeom prst="rect">
            <a:avLst/>
          </a:prstGeom>
          <a:ln w="190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algn="ctr"/>
            <a:r>
              <a:rPr lang="ko-KR" altLang="en-US" sz="1400"/>
              <a:t>압력조정기 </a:t>
            </a:r>
            <a:r>
              <a:rPr lang="en-US" altLang="ko-KR" sz="1400"/>
              <a:t>2</a:t>
            </a:r>
            <a:endParaRPr lang="ko-KR" altLang="en-US" sz="140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059399C-E839-D900-D1CF-913E738346F4}"/>
              </a:ext>
            </a:extLst>
          </p:cNvPr>
          <p:cNvSpPr/>
          <p:nvPr/>
        </p:nvSpPr>
        <p:spPr>
          <a:xfrm>
            <a:off x="6321246" y="3444389"/>
            <a:ext cx="1260000" cy="307777"/>
          </a:xfrm>
          <a:prstGeom prst="rect">
            <a:avLst/>
          </a:prstGeom>
          <a:ln w="190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algn="ctr"/>
            <a:r>
              <a:rPr lang="ko-KR" altLang="en-US" sz="1400"/>
              <a:t>관말압력 </a:t>
            </a:r>
            <a:r>
              <a:rPr lang="en-US" altLang="ko-KR" sz="1400"/>
              <a:t>2</a:t>
            </a:r>
            <a:endParaRPr lang="ko-KR" altLang="en-US" sz="1400"/>
          </a:p>
        </p:txBody>
      </p:sp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2AD8C900-1F35-7405-76D4-2F18255EF090}"/>
              </a:ext>
            </a:extLst>
          </p:cNvPr>
          <p:cNvCxnSpPr>
            <a:cxnSpLocks/>
            <a:stCxn id="3" idx="3"/>
            <a:endCxn id="9" idx="0"/>
          </p:cNvCxnSpPr>
          <p:nvPr/>
        </p:nvCxnSpPr>
        <p:spPr>
          <a:xfrm>
            <a:off x="1622331" y="2806189"/>
            <a:ext cx="5328915" cy="63820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id="{CE66F79E-5B8A-F2CD-1BE6-C0F97245A775}"/>
              </a:ext>
            </a:extLst>
          </p:cNvPr>
          <p:cNvCxnSpPr>
            <a:cxnSpLocks/>
            <a:stCxn id="3" idx="3"/>
            <a:endCxn id="7" idx="0"/>
          </p:cNvCxnSpPr>
          <p:nvPr/>
        </p:nvCxnSpPr>
        <p:spPr>
          <a:xfrm>
            <a:off x="1622331" y="2806189"/>
            <a:ext cx="3348648" cy="63820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90CB98C4-BCD4-BFC8-69C0-B5FAC05C5183}"/>
              </a:ext>
            </a:extLst>
          </p:cNvPr>
          <p:cNvCxnSpPr>
            <a:cxnSpLocks/>
            <a:stCxn id="3" idx="3"/>
            <a:endCxn id="8" idx="0"/>
          </p:cNvCxnSpPr>
          <p:nvPr/>
        </p:nvCxnSpPr>
        <p:spPr>
          <a:xfrm>
            <a:off x="1622331" y="2806189"/>
            <a:ext cx="7309182" cy="63820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C84AA546-C850-F977-3307-666C798FEE1D}"/>
              </a:ext>
            </a:extLst>
          </p:cNvPr>
          <p:cNvCxnSpPr>
            <a:cxnSpLocks/>
            <a:stCxn id="3" idx="3"/>
            <a:endCxn id="5" idx="0"/>
          </p:cNvCxnSpPr>
          <p:nvPr/>
        </p:nvCxnSpPr>
        <p:spPr>
          <a:xfrm>
            <a:off x="1622331" y="2806189"/>
            <a:ext cx="1368381" cy="63820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DFB1B25F-714B-239A-6D60-F1E80537EC05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5647936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>
                <a:latin typeface="+mn-ea"/>
              </a:rPr>
              <a:t>Deep Learning </a:t>
            </a:r>
            <a:r>
              <a:rPr lang="ko-KR" altLang="en-US" sz="2400">
                <a:latin typeface="+mn-ea"/>
              </a:rPr>
              <a:t>활용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Stock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ppp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ECDA94-E3DC-0E2E-B7EC-B5C59BC7FB6D}"/>
              </a:ext>
            </a:extLst>
          </p:cNvPr>
          <p:cNvSpPr txBox="1"/>
          <p:nvPr/>
        </p:nvSpPr>
        <p:spPr>
          <a:xfrm>
            <a:off x="6969125" y="1412776"/>
            <a:ext cx="2592388" cy="30777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400">
                <a:latin typeface="+mn-ea"/>
              </a:rPr>
              <a:t>ppp</a:t>
            </a:r>
            <a:endParaRPr lang="ko-KR" altLang="en-US" sz="140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EC14ADE0-A8C3-FA57-1950-24C55F05E405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7100938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1052567" y="4326249"/>
            <a:ext cx="800737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2690749" y="1713915"/>
            <a:ext cx="46025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감사 합니다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3612460" y="3174121"/>
            <a:ext cx="2759089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6600" b="1" cap="none" spc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ea"/>
                <a:ea typeface="+mj-ea"/>
              </a:rPr>
              <a:t>Q &amp; A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690749" y="4377049"/>
            <a:ext cx="46025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>
                <a:solidFill>
                  <a:srgbClr val="0070C0"/>
                </a:solidFill>
                <a:latin typeface="+mj-ea"/>
                <a:ea typeface="+mj-ea"/>
              </a:rPr>
              <a:t>오픈소스 </a:t>
            </a:r>
            <a:r>
              <a:rPr lang="ko-KR" altLang="en-US" sz="1600" dirty="0">
                <a:solidFill>
                  <a:srgbClr val="0070C0"/>
                </a:solidFill>
                <a:latin typeface="+mj-ea"/>
                <a:ea typeface="+mj-ea"/>
              </a:rPr>
              <a:t>비즈니스 컨설팅</a:t>
            </a:r>
          </a:p>
        </p:txBody>
      </p:sp>
    </p:spTree>
    <p:extLst>
      <p:ext uri="{BB962C8B-B14F-4D97-AF65-F5344CB8AC3E}">
        <p14:creationId xmlns:p14="http://schemas.microsoft.com/office/powerpoint/2010/main" val="9060802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Dense, Conv, Pooling, RNN, LSTM 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528760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Layer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Rescaling</a:t>
            </a:r>
          </a:p>
          <a:p>
            <a:pPr lvl="1"/>
            <a:r>
              <a:rPr lang="en-US" altLang="ko-KR" sz="1400">
                <a:latin typeface="+mn-ea"/>
              </a:rPr>
              <a:t>Resizing</a:t>
            </a:r>
          </a:p>
          <a:p>
            <a:pPr lvl="1"/>
            <a:r>
              <a:rPr lang="en-US" altLang="ko-KR" sz="1400">
                <a:latin typeface="+mn-ea"/>
              </a:rPr>
              <a:t>IntegerLookup</a:t>
            </a:r>
          </a:p>
          <a:p>
            <a:pPr lvl="1"/>
            <a:r>
              <a:rPr lang="en-US" altLang="ko-KR" sz="1400">
                <a:latin typeface="+mn-ea"/>
              </a:rPr>
              <a:t>StringLookup</a:t>
            </a:r>
          </a:p>
          <a:p>
            <a:pPr lvl="1"/>
            <a:r>
              <a:rPr lang="en-US" altLang="ko-KR" sz="1400">
                <a:latin typeface="+mn-ea"/>
              </a:rPr>
              <a:t>TextVectorization</a:t>
            </a:r>
          </a:p>
          <a:p>
            <a:pPr lvl="1"/>
            <a:r>
              <a:rPr lang="en-US" altLang="ko-KR" sz="1400">
                <a:latin typeface="+mn-ea"/>
              </a:rPr>
              <a:t>ActivityRegularization</a:t>
            </a:r>
          </a:p>
          <a:p>
            <a:pPr lvl="1"/>
            <a:r>
              <a:rPr lang="en-US" altLang="ko-KR" sz="1400">
                <a:latin typeface="+mn-ea"/>
              </a:rPr>
              <a:t>GaussianNoise</a:t>
            </a:r>
          </a:p>
          <a:p>
            <a:pPr lvl="1"/>
            <a:r>
              <a:rPr lang="en-US" altLang="ko-KR" sz="1400">
                <a:latin typeface="+mn-ea"/>
              </a:rPr>
              <a:t>Cropping1D</a:t>
            </a:r>
          </a:p>
          <a:p>
            <a:pPr lvl="1"/>
            <a:r>
              <a:rPr lang="en-US" altLang="ko-KR" sz="1400">
                <a:latin typeface="+mn-ea"/>
              </a:rPr>
              <a:t>Cropping2D</a:t>
            </a:r>
          </a:p>
          <a:p>
            <a:pPr lvl="1"/>
            <a:r>
              <a:rPr lang="en-US" altLang="ko-KR" sz="1400">
                <a:latin typeface="+mn-ea"/>
              </a:rPr>
              <a:t>Cropping3D</a:t>
            </a:r>
          </a:p>
          <a:p>
            <a:pPr lvl="1"/>
            <a:r>
              <a:rPr lang="en-US" altLang="ko-KR" sz="1400">
                <a:latin typeface="+mn-ea"/>
              </a:rPr>
              <a:t>Permute</a:t>
            </a:r>
          </a:p>
          <a:p>
            <a:pPr lvl="1"/>
            <a:r>
              <a:rPr lang="en-US" altLang="ko-KR" sz="1400">
                <a:latin typeface="+mn-ea"/>
              </a:rPr>
              <a:t>RepeatVector</a:t>
            </a:r>
          </a:p>
          <a:p>
            <a:pPr lvl="1"/>
            <a:r>
              <a:rPr lang="en-US" altLang="ko-KR" sz="1400">
                <a:latin typeface="+mn-ea"/>
              </a:rPr>
              <a:t>Reshape</a:t>
            </a:r>
          </a:p>
          <a:p>
            <a:pPr lvl="1"/>
            <a:r>
              <a:rPr lang="en-US" altLang="ko-KR" sz="1400">
                <a:latin typeface="+mn-ea"/>
              </a:rPr>
              <a:t>Wrapper</a:t>
            </a:r>
          </a:p>
          <a:p>
            <a:pPr lvl="1"/>
            <a:r>
              <a:rPr lang="en-US" altLang="ko-KR" sz="1400">
                <a:latin typeface="+mn-ea"/>
              </a:rPr>
              <a:t>Bidirectional</a:t>
            </a:r>
          </a:p>
          <a:p>
            <a:pPr lvl="1"/>
            <a:r>
              <a:rPr lang="en-US" altLang="ko-KR" sz="1400">
                <a:latin typeface="+mn-ea"/>
              </a:rPr>
              <a:t>GRU</a:t>
            </a:r>
          </a:p>
          <a:p>
            <a:pPr lvl="1"/>
            <a:r>
              <a:rPr lang="en-US" altLang="ko-KR" sz="1400">
                <a:latin typeface="+mn-ea"/>
              </a:rPr>
              <a:t>GRUCell</a:t>
            </a:r>
          </a:p>
          <a:p>
            <a:pPr lvl="1"/>
            <a:r>
              <a:rPr lang="en-US" altLang="ko-KR" sz="1400">
                <a:latin typeface="+mn-ea"/>
              </a:rPr>
              <a:t>TimeDistributed</a:t>
            </a:r>
          </a:p>
          <a:p>
            <a:endParaRPr lang="en-US" altLang="ko-KR" sz="16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82D41B09-8FCE-048A-B1F8-1118F60AC59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14443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D94B4A4E-F271-D73C-02A8-198195F9CE59}"/>
              </a:ext>
            </a:extLst>
          </p:cNvPr>
          <p:cNvSpPr/>
          <p:nvPr/>
        </p:nvSpPr>
        <p:spPr>
          <a:xfrm>
            <a:off x="344487" y="2371514"/>
            <a:ext cx="4680521" cy="3158385"/>
          </a:xfrm>
          <a:prstGeom prst="roundRect">
            <a:avLst>
              <a:gd name="adj" fmla="val 5884"/>
            </a:avLst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keras.layers.Dense (</a:t>
            </a:r>
            <a:r>
              <a:rPr lang="ko-KR" altLang="en-US" sz="1600">
                <a:latin typeface="+mn-ea"/>
              </a:rPr>
              <a:t>밀집망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NN (Neural Network)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ECDA94-E3DC-0E2E-B7EC-B5C59BC7FB6D}"/>
              </a:ext>
            </a:extLst>
          </p:cNvPr>
          <p:cNvSpPr txBox="1"/>
          <p:nvPr/>
        </p:nvSpPr>
        <p:spPr>
          <a:xfrm>
            <a:off x="6969125" y="1412776"/>
            <a:ext cx="2592388" cy="489364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Parameter </a:t>
            </a:r>
            <a:r>
              <a:rPr lang="ko-KR" altLang="en-US" sz="1200">
                <a:latin typeface="+mn-ea"/>
              </a:rPr>
              <a:t>갯수</a:t>
            </a:r>
            <a:endParaRPr lang="en-US" altLang="ko-KR" sz="1200">
              <a:latin typeface="+mn-ea"/>
            </a:endParaRP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edge, node</a:t>
            </a: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x * y + y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작업량</a:t>
            </a:r>
            <a:endParaRPr lang="en-US" altLang="ko-KR" sz="1200">
              <a:latin typeface="+mn-ea"/>
            </a:endParaRP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Optimizer</a:t>
            </a: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Loss Function</a:t>
            </a: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Activation Function</a:t>
            </a: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Predict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Model </a:t>
            </a:r>
            <a:r>
              <a:rPr lang="ko-KR" altLang="en-US" sz="1200">
                <a:latin typeface="+mn-ea"/>
              </a:rPr>
              <a:t>비교 기준</a:t>
            </a:r>
            <a:endParaRPr lang="en-US" altLang="ko-KR" sz="1200">
              <a:latin typeface="+mn-ea"/>
            </a:endParaRP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속도</a:t>
            </a:r>
            <a:endParaRPr lang="en-US" altLang="ko-KR" sz="1200">
              <a:latin typeface="+mn-ea"/>
            </a:endParaRP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가중치 크기</a:t>
            </a: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x = f’(y)	: </a:t>
            </a:r>
            <a:r>
              <a:rPr lang="ko-KR" altLang="en-US" sz="1200">
                <a:latin typeface="+mn-ea"/>
              </a:rPr>
              <a:t>전치 함수</a:t>
            </a:r>
            <a:endParaRPr lang="en-US" altLang="ko-KR" sz="1200">
              <a:latin typeface="+mn-ea"/>
            </a:endParaRP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역행렬</a:t>
            </a: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장점</a:t>
            </a:r>
            <a:endParaRPr lang="en-US" altLang="ko-KR" sz="1200">
              <a:latin typeface="+mn-ea"/>
            </a:endParaRP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Loss Function</a:t>
            </a:r>
            <a:r>
              <a:rPr lang="ko-KR" altLang="en-US" sz="1200">
                <a:latin typeface="+mn-ea"/>
              </a:rPr>
              <a:t>을 사용하여 학습이 가능함</a:t>
            </a: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단점</a:t>
            </a:r>
            <a:endParaRPr lang="en-US" altLang="ko-KR" sz="1200">
              <a:latin typeface="+mn-ea"/>
            </a:endParaRP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이미지 분류시 위상 정보를 활용하지 못함</a:t>
            </a: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1200">
              <a:latin typeface="+mn-ea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B0736480-1760-528C-6C17-8AEB379BD82A}"/>
              </a:ext>
            </a:extLst>
          </p:cNvPr>
          <p:cNvSpPr>
            <a:spLocks noChangeAspect="1"/>
          </p:cNvSpPr>
          <p:nvPr/>
        </p:nvSpPr>
        <p:spPr>
          <a:xfrm>
            <a:off x="1021907" y="2641879"/>
            <a:ext cx="180000" cy="180000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05A59777-4571-F6B9-E553-50FD10BB9865}"/>
              </a:ext>
            </a:extLst>
          </p:cNvPr>
          <p:cNvSpPr>
            <a:spLocks noChangeAspect="1"/>
          </p:cNvSpPr>
          <p:nvPr/>
        </p:nvSpPr>
        <p:spPr>
          <a:xfrm>
            <a:off x="1021907" y="3135627"/>
            <a:ext cx="180000" cy="180000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9B1B6899-0648-28DD-971A-D70FC2DE87C3}"/>
              </a:ext>
            </a:extLst>
          </p:cNvPr>
          <p:cNvSpPr>
            <a:spLocks noChangeAspect="1"/>
          </p:cNvSpPr>
          <p:nvPr/>
        </p:nvSpPr>
        <p:spPr>
          <a:xfrm>
            <a:off x="1021907" y="3629375"/>
            <a:ext cx="180000" cy="180000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524443D7-55E9-1C29-B4F1-1B85C3096EC2}"/>
              </a:ext>
            </a:extLst>
          </p:cNvPr>
          <p:cNvSpPr>
            <a:spLocks noChangeAspect="1"/>
          </p:cNvSpPr>
          <p:nvPr/>
        </p:nvSpPr>
        <p:spPr>
          <a:xfrm>
            <a:off x="4108419" y="3103734"/>
            <a:ext cx="180000" cy="180000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F66A55C2-C161-71F2-7374-7DD3F87B34B1}"/>
              </a:ext>
            </a:extLst>
          </p:cNvPr>
          <p:cNvSpPr>
            <a:spLocks noChangeAspect="1"/>
          </p:cNvSpPr>
          <p:nvPr/>
        </p:nvSpPr>
        <p:spPr>
          <a:xfrm>
            <a:off x="4108419" y="4112816"/>
            <a:ext cx="180000" cy="180000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4F0F2536-398A-6221-2D81-48E0F1F59C05}"/>
              </a:ext>
            </a:extLst>
          </p:cNvPr>
          <p:cNvSpPr>
            <a:spLocks noChangeAspect="1"/>
          </p:cNvSpPr>
          <p:nvPr/>
        </p:nvSpPr>
        <p:spPr>
          <a:xfrm>
            <a:off x="1021907" y="4123123"/>
            <a:ext cx="180000" cy="180000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2B3864E2-AB49-9953-41A0-D6657A373775}"/>
              </a:ext>
            </a:extLst>
          </p:cNvPr>
          <p:cNvSpPr>
            <a:spLocks noChangeAspect="1"/>
          </p:cNvSpPr>
          <p:nvPr/>
        </p:nvSpPr>
        <p:spPr>
          <a:xfrm>
            <a:off x="1021907" y="4616872"/>
            <a:ext cx="180000" cy="180000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3FE6AF3F-6A23-7279-0101-CB5AEAFD0700}"/>
              </a:ext>
            </a:extLst>
          </p:cNvPr>
          <p:cNvCxnSpPr>
            <a:cxnSpLocks/>
            <a:stCxn id="8" idx="6"/>
            <a:endCxn id="11" idx="2"/>
          </p:cNvCxnSpPr>
          <p:nvPr/>
        </p:nvCxnSpPr>
        <p:spPr>
          <a:xfrm flipV="1">
            <a:off x="1201907" y="3193734"/>
            <a:ext cx="2906512" cy="318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12006512-24D9-E56F-7B77-FEB181142E14}"/>
              </a:ext>
            </a:extLst>
          </p:cNvPr>
          <p:cNvCxnSpPr>
            <a:cxnSpLocks/>
            <a:stCxn id="14" idx="7"/>
            <a:endCxn id="11" idx="2"/>
          </p:cNvCxnSpPr>
          <p:nvPr/>
        </p:nvCxnSpPr>
        <p:spPr>
          <a:xfrm flipV="1">
            <a:off x="1175547" y="3193734"/>
            <a:ext cx="2932872" cy="14494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150C303-F930-041B-D443-CC3C98C7A2D2}"/>
              </a:ext>
            </a:extLst>
          </p:cNvPr>
          <p:cNvCxnSpPr>
            <a:cxnSpLocks/>
            <a:stCxn id="9" idx="6"/>
            <a:endCxn id="11" idx="2"/>
          </p:cNvCxnSpPr>
          <p:nvPr/>
        </p:nvCxnSpPr>
        <p:spPr>
          <a:xfrm flipV="1">
            <a:off x="1201907" y="3193734"/>
            <a:ext cx="2906512" cy="5256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D883243D-7F2A-9F58-D506-77F2E106DB56}"/>
              </a:ext>
            </a:extLst>
          </p:cNvPr>
          <p:cNvCxnSpPr>
            <a:cxnSpLocks/>
            <a:stCxn id="13" idx="6"/>
            <a:endCxn id="11" idx="2"/>
          </p:cNvCxnSpPr>
          <p:nvPr/>
        </p:nvCxnSpPr>
        <p:spPr>
          <a:xfrm flipV="1">
            <a:off x="1201907" y="3193734"/>
            <a:ext cx="2906512" cy="10193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76F0B90-D12B-A0FC-B24E-A40686D74008}"/>
              </a:ext>
            </a:extLst>
          </p:cNvPr>
          <p:cNvCxnSpPr>
            <a:cxnSpLocks/>
            <a:stCxn id="7" idx="5"/>
            <a:endCxn id="12" idx="1"/>
          </p:cNvCxnSpPr>
          <p:nvPr/>
        </p:nvCxnSpPr>
        <p:spPr>
          <a:xfrm>
            <a:off x="1175547" y="2795519"/>
            <a:ext cx="2959232" cy="13436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1A3826C4-9CAA-9898-92C3-295A621D8490}"/>
              </a:ext>
            </a:extLst>
          </p:cNvPr>
          <p:cNvCxnSpPr>
            <a:cxnSpLocks/>
            <a:stCxn id="9" idx="6"/>
            <a:endCxn id="12" idx="2"/>
          </p:cNvCxnSpPr>
          <p:nvPr/>
        </p:nvCxnSpPr>
        <p:spPr>
          <a:xfrm>
            <a:off x="1201907" y="3719375"/>
            <a:ext cx="2906512" cy="4834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0C3A80AD-81EF-ADAE-6C7A-BADADF4B3E80}"/>
              </a:ext>
            </a:extLst>
          </p:cNvPr>
          <p:cNvCxnSpPr>
            <a:cxnSpLocks/>
            <a:stCxn id="8" idx="6"/>
            <a:endCxn id="12" idx="1"/>
          </p:cNvCxnSpPr>
          <p:nvPr/>
        </p:nvCxnSpPr>
        <p:spPr>
          <a:xfrm>
            <a:off x="1201907" y="3225627"/>
            <a:ext cx="2932872" cy="9135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65D3AF27-9F48-9F97-2C1F-CFADB66C2269}"/>
              </a:ext>
            </a:extLst>
          </p:cNvPr>
          <p:cNvCxnSpPr>
            <a:cxnSpLocks/>
            <a:stCxn id="13" idx="6"/>
            <a:endCxn id="12" idx="2"/>
          </p:cNvCxnSpPr>
          <p:nvPr/>
        </p:nvCxnSpPr>
        <p:spPr>
          <a:xfrm flipV="1">
            <a:off x="1201907" y="4202816"/>
            <a:ext cx="2906512" cy="103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15AA4B42-ED91-8273-8162-3C7885415874}"/>
              </a:ext>
            </a:extLst>
          </p:cNvPr>
          <p:cNvCxnSpPr>
            <a:cxnSpLocks/>
            <a:stCxn id="7" idx="6"/>
            <a:endCxn id="11" idx="2"/>
          </p:cNvCxnSpPr>
          <p:nvPr/>
        </p:nvCxnSpPr>
        <p:spPr>
          <a:xfrm>
            <a:off x="1201907" y="2731879"/>
            <a:ext cx="2906512" cy="4618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71B4D8B3-8B13-0D90-AB17-4166C9FDC422}"/>
              </a:ext>
            </a:extLst>
          </p:cNvPr>
          <p:cNvCxnSpPr>
            <a:cxnSpLocks/>
            <a:stCxn id="14" idx="6"/>
            <a:endCxn id="12" idx="2"/>
          </p:cNvCxnSpPr>
          <p:nvPr/>
        </p:nvCxnSpPr>
        <p:spPr>
          <a:xfrm flipV="1">
            <a:off x="1201907" y="4202816"/>
            <a:ext cx="2906512" cy="504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내용 개체 틀 4">
            <a:extLst>
              <a:ext uri="{FF2B5EF4-FFF2-40B4-BE49-F238E27FC236}">
                <a16:creationId xmlns:a16="http://schemas.microsoft.com/office/drawing/2014/main" id="{6D9E4FA6-7613-5FDF-756E-5AEA24646F01}"/>
              </a:ext>
            </a:extLst>
          </p:cNvPr>
          <p:cNvSpPr txBox="1">
            <a:spLocks/>
          </p:cNvSpPr>
          <p:nvPr/>
        </p:nvSpPr>
        <p:spPr>
          <a:xfrm>
            <a:off x="2169512" y="2761585"/>
            <a:ext cx="839272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ko-KR" sz="1400">
                <a:latin typeface="+mn-ea"/>
              </a:rPr>
              <a:t>edge</a:t>
            </a:r>
          </a:p>
        </p:txBody>
      </p:sp>
      <p:sp>
        <p:nvSpPr>
          <p:cNvPr id="52" name="내용 개체 틀 4">
            <a:extLst>
              <a:ext uri="{FF2B5EF4-FFF2-40B4-BE49-F238E27FC236}">
                <a16:creationId xmlns:a16="http://schemas.microsoft.com/office/drawing/2014/main" id="{D8425BC6-50B9-3E4E-6371-4C27BAF5B089}"/>
              </a:ext>
            </a:extLst>
          </p:cNvPr>
          <p:cNvSpPr txBox="1">
            <a:spLocks/>
          </p:cNvSpPr>
          <p:nvPr/>
        </p:nvSpPr>
        <p:spPr>
          <a:xfrm>
            <a:off x="3816699" y="2780928"/>
            <a:ext cx="848269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ko-KR" sz="1400">
                <a:latin typeface="+mn-ea"/>
              </a:rPr>
              <a:t>node</a:t>
            </a: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E54105ED-EF8E-9493-C77D-501990B880C7}"/>
              </a:ext>
            </a:extLst>
          </p:cNvPr>
          <p:cNvSpPr/>
          <p:nvPr/>
        </p:nvSpPr>
        <p:spPr>
          <a:xfrm>
            <a:off x="852906" y="2492896"/>
            <a:ext cx="540000" cy="2520000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A8CB659F-9B70-9170-FDBB-D0440ED4D7CD}"/>
              </a:ext>
            </a:extLst>
          </p:cNvPr>
          <p:cNvSpPr/>
          <p:nvPr/>
        </p:nvSpPr>
        <p:spPr>
          <a:xfrm>
            <a:off x="3919351" y="2492896"/>
            <a:ext cx="540000" cy="2520000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내용 개체 틀 4">
            <a:extLst>
              <a:ext uri="{FF2B5EF4-FFF2-40B4-BE49-F238E27FC236}">
                <a16:creationId xmlns:a16="http://schemas.microsoft.com/office/drawing/2014/main" id="{EB8D3A77-35A6-F184-0261-ADE8F1467AA1}"/>
              </a:ext>
            </a:extLst>
          </p:cNvPr>
          <p:cNvSpPr txBox="1">
            <a:spLocks/>
          </p:cNvSpPr>
          <p:nvPr/>
        </p:nvSpPr>
        <p:spPr>
          <a:xfrm>
            <a:off x="718529" y="5005658"/>
            <a:ext cx="764985" cy="56630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ko-KR" sz="1400">
                <a:latin typeface="+mn-ea"/>
              </a:rPr>
              <a:t>input</a:t>
            </a:r>
          </a:p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ko-KR" sz="1400">
                <a:latin typeface="+mn-ea"/>
              </a:rPr>
              <a:t>x</a:t>
            </a:r>
          </a:p>
        </p:txBody>
      </p:sp>
      <p:sp>
        <p:nvSpPr>
          <p:cNvPr id="56" name="내용 개체 틀 4">
            <a:extLst>
              <a:ext uri="{FF2B5EF4-FFF2-40B4-BE49-F238E27FC236}">
                <a16:creationId xmlns:a16="http://schemas.microsoft.com/office/drawing/2014/main" id="{220D9043-CF5C-5A8C-FB52-4C82E8712242}"/>
              </a:ext>
            </a:extLst>
          </p:cNvPr>
          <p:cNvSpPr txBox="1">
            <a:spLocks/>
          </p:cNvSpPr>
          <p:nvPr/>
        </p:nvSpPr>
        <p:spPr>
          <a:xfrm>
            <a:off x="3744691" y="5005658"/>
            <a:ext cx="848269" cy="56630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ko-KR" sz="1400">
                <a:latin typeface="+mn-ea"/>
              </a:rPr>
              <a:t>output</a:t>
            </a:r>
          </a:p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ko-KR" sz="1400">
                <a:latin typeface="+mn-ea"/>
              </a:rPr>
              <a:t>y</a:t>
            </a:r>
          </a:p>
        </p:txBody>
      </p:sp>
      <p:sp>
        <p:nvSpPr>
          <p:cNvPr id="57" name="화살표: 오른쪽 56">
            <a:extLst>
              <a:ext uri="{FF2B5EF4-FFF2-40B4-BE49-F238E27FC236}">
                <a16:creationId xmlns:a16="http://schemas.microsoft.com/office/drawing/2014/main" id="{DF37D898-699D-D89C-660D-211CDC5A2EBB}"/>
              </a:ext>
            </a:extLst>
          </p:cNvPr>
          <p:cNvSpPr/>
          <p:nvPr/>
        </p:nvSpPr>
        <p:spPr>
          <a:xfrm>
            <a:off x="848544" y="1628800"/>
            <a:ext cx="3600000" cy="612000"/>
          </a:xfrm>
          <a:prstGeom prst="rightArrow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rgbClr val="0070C0"/>
                </a:solidFill>
              </a:rPr>
              <a:t>Activation Function : f()</a:t>
            </a:r>
            <a:endParaRPr lang="ko-KR" altLang="en-US" sz="1400">
              <a:solidFill>
                <a:srgbClr val="0070C0"/>
              </a:solidFill>
            </a:endParaRPr>
          </a:p>
        </p:txBody>
      </p:sp>
      <p:sp>
        <p:nvSpPr>
          <p:cNvPr id="58" name="화살표: 오른쪽 57">
            <a:extLst>
              <a:ext uri="{FF2B5EF4-FFF2-40B4-BE49-F238E27FC236}">
                <a16:creationId xmlns:a16="http://schemas.microsoft.com/office/drawing/2014/main" id="{CD318511-4B79-34EB-143E-EE543FDF6453}"/>
              </a:ext>
            </a:extLst>
          </p:cNvPr>
          <p:cNvSpPr/>
          <p:nvPr/>
        </p:nvSpPr>
        <p:spPr>
          <a:xfrm flipH="1">
            <a:off x="2504728" y="5556733"/>
            <a:ext cx="1943816" cy="612000"/>
          </a:xfrm>
          <a:prstGeom prst="rightArrow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rgbClr val="0070C0"/>
                </a:solidFill>
              </a:rPr>
              <a:t>Optimizer</a:t>
            </a:r>
            <a:endParaRPr lang="ko-KR" altLang="en-US" sz="1050">
              <a:solidFill>
                <a:srgbClr val="0070C0"/>
              </a:solidFill>
            </a:endParaRPr>
          </a:p>
        </p:txBody>
      </p:sp>
      <p:sp>
        <p:nvSpPr>
          <p:cNvPr id="59" name="내용 개체 틀 4">
            <a:extLst>
              <a:ext uri="{FF2B5EF4-FFF2-40B4-BE49-F238E27FC236}">
                <a16:creationId xmlns:a16="http://schemas.microsoft.com/office/drawing/2014/main" id="{371FF42D-99DE-94CB-6756-01E51458213B}"/>
              </a:ext>
            </a:extLst>
          </p:cNvPr>
          <p:cNvSpPr txBox="1">
            <a:spLocks/>
          </p:cNvSpPr>
          <p:nvPr/>
        </p:nvSpPr>
        <p:spPr>
          <a:xfrm>
            <a:off x="848544" y="5628037"/>
            <a:ext cx="1656184" cy="49859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ko-KR" sz="1200" dirty="0">
                <a:latin typeface="+mn-ea"/>
              </a:rPr>
              <a:t>node, edge</a:t>
            </a:r>
          </a:p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ko-KR" sz="1200" dirty="0">
                <a:latin typeface="+mn-ea"/>
              </a:rPr>
              <a:t>Back Propagation</a:t>
            </a:r>
          </a:p>
        </p:txBody>
      </p:sp>
      <p:sp>
        <p:nvSpPr>
          <p:cNvPr id="60" name="내용 개체 틀 4">
            <a:extLst>
              <a:ext uri="{FF2B5EF4-FFF2-40B4-BE49-F238E27FC236}">
                <a16:creationId xmlns:a16="http://schemas.microsoft.com/office/drawing/2014/main" id="{AD019FA4-403C-42C2-9AD0-2F26B00A5EEA}"/>
              </a:ext>
            </a:extLst>
          </p:cNvPr>
          <p:cNvSpPr txBox="1">
            <a:spLocks/>
          </p:cNvSpPr>
          <p:nvPr/>
        </p:nvSpPr>
        <p:spPr>
          <a:xfrm>
            <a:off x="3512840" y="6211992"/>
            <a:ext cx="1584176" cy="52937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ko-KR" sz="1400" b="1">
                <a:solidFill>
                  <a:srgbClr val="0070C0"/>
                </a:solidFill>
                <a:latin typeface="+mn-ea"/>
              </a:rPr>
              <a:t>Loss Function</a:t>
            </a:r>
          </a:p>
          <a:p>
            <a:pPr marL="0" indent="0" algn="ctr">
              <a:buFont typeface="Wingdings" panose="05000000000000000000" pitchFamily="2" charset="2"/>
              <a:buNone/>
            </a:pPr>
            <a:r>
              <a:rPr lang="ko-KR" altLang="en-US" sz="1200">
                <a:latin typeface="+mn-ea"/>
              </a:rPr>
              <a:t>훈련 평가</a:t>
            </a:r>
            <a:endParaRPr lang="en-US" altLang="ko-KR" sz="1200">
              <a:latin typeface="+mn-ea"/>
            </a:endParaRPr>
          </a:p>
        </p:txBody>
      </p:sp>
      <p:sp>
        <p:nvSpPr>
          <p:cNvPr id="61" name="내용 개체 틀 4">
            <a:extLst>
              <a:ext uri="{FF2B5EF4-FFF2-40B4-BE49-F238E27FC236}">
                <a16:creationId xmlns:a16="http://schemas.microsoft.com/office/drawing/2014/main" id="{26CD0F2C-C822-27E8-9905-08CB2C779202}"/>
              </a:ext>
            </a:extLst>
          </p:cNvPr>
          <p:cNvSpPr txBox="1">
            <a:spLocks/>
          </p:cNvSpPr>
          <p:nvPr/>
        </p:nvSpPr>
        <p:spPr>
          <a:xfrm>
            <a:off x="5025008" y="3677511"/>
            <a:ext cx="1584176" cy="52937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ko-KR" sz="1400" dirty="0">
                <a:solidFill>
                  <a:srgbClr val="0070C0"/>
                </a:solidFill>
                <a:latin typeface="+mn-ea"/>
              </a:rPr>
              <a:t>Metrics</a:t>
            </a:r>
          </a:p>
          <a:p>
            <a:pPr marL="0" indent="0" algn="ctr">
              <a:buFont typeface="Wingdings" panose="05000000000000000000" pitchFamily="2" charset="2"/>
              <a:buNone/>
            </a:pPr>
            <a:r>
              <a:rPr lang="ko-KR" altLang="en-US" sz="1200" dirty="0">
                <a:latin typeface="+mn-ea"/>
              </a:rPr>
              <a:t>모델 평가</a:t>
            </a:r>
            <a:endParaRPr lang="en-US" altLang="ko-KR" sz="1200" dirty="0">
              <a:latin typeface="+mn-ea"/>
            </a:endParaRPr>
          </a:p>
        </p:txBody>
      </p:sp>
      <p:sp>
        <p:nvSpPr>
          <p:cNvPr id="63" name="자유형: 도형 62">
            <a:extLst>
              <a:ext uri="{FF2B5EF4-FFF2-40B4-BE49-F238E27FC236}">
                <a16:creationId xmlns:a16="http://schemas.microsoft.com/office/drawing/2014/main" id="{6EF6F04B-F1BE-655D-7AE6-0F359D05D4C0}"/>
              </a:ext>
            </a:extLst>
          </p:cNvPr>
          <p:cNvSpPr/>
          <p:nvPr/>
        </p:nvSpPr>
        <p:spPr>
          <a:xfrm>
            <a:off x="4736976" y="5484344"/>
            <a:ext cx="1584177" cy="1113008"/>
          </a:xfrm>
          <a:custGeom>
            <a:avLst/>
            <a:gdLst>
              <a:gd name="connsiteX0" fmla="*/ 0 w 1846217"/>
              <a:gd name="connsiteY0" fmla="*/ 0 h 1759160"/>
              <a:gd name="connsiteX1" fmla="*/ 975360 w 1846217"/>
              <a:gd name="connsiteY1" fmla="*/ 1759131 h 1759160"/>
              <a:gd name="connsiteX2" fmla="*/ 1846217 w 1846217"/>
              <a:gd name="connsiteY2" fmla="*/ 34834 h 1759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46217" h="1759160">
                <a:moveTo>
                  <a:pt x="0" y="0"/>
                </a:moveTo>
                <a:cubicBezTo>
                  <a:pt x="333828" y="876662"/>
                  <a:pt x="667657" y="1753325"/>
                  <a:pt x="975360" y="1759131"/>
                </a:cubicBezTo>
                <a:cubicBezTo>
                  <a:pt x="1283063" y="1764937"/>
                  <a:pt x="1564640" y="899885"/>
                  <a:pt x="1846217" y="34834"/>
                </a:cubicBezTo>
              </a:path>
            </a:pathLst>
          </a:cu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8A7D3B70-7F09-A29A-7707-82E223C8C20D}"/>
              </a:ext>
            </a:extLst>
          </p:cNvPr>
          <p:cNvCxnSpPr>
            <a:cxnSpLocks/>
          </p:cNvCxnSpPr>
          <p:nvPr/>
        </p:nvCxnSpPr>
        <p:spPr>
          <a:xfrm flipH="1">
            <a:off x="5677363" y="5851145"/>
            <a:ext cx="580490" cy="844344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내용 개체 틀 4">
            <a:extLst>
              <a:ext uri="{FF2B5EF4-FFF2-40B4-BE49-F238E27FC236}">
                <a16:creationId xmlns:a16="http://schemas.microsoft.com/office/drawing/2014/main" id="{F5E436E3-26D5-D662-D3E8-5CACF107A2EE}"/>
              </a:ext>
            </a:extLst>
          </p:cNvPr>
          <p:cNvSpPr txBox="1">
            <a:spLocks/>
          </p:cNvSpPr>
          <p:nvPr/>
        </p:nvSpPr>
        <p:spPr>
          <a:xfrm>
            <a:off x="6033120" y="6001543"/>
            <a:ext cx="1008013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altLang="ko-KR" sz="1400">
                <a:latin typeface="+mn-ea"/>
              </a:rPr>
              <a:t>Optimizer</a:t>
            </a:r>
          </a:p>
        </p:txBody>
      </p:sp>
      <p:sp>
        <p:nvSpPr>
          <p:cNvPr id="70" name="내용 개체 틀 4">
            <a:extLst>
              <a:ext uri="{FF2B5EF4-FFF2-40B4-BE49-F238E27FC236}">
                <a16:creationId xmlns:a16="http://schemas.microsoft.com/office/drawing/2014/main" id="{981722DC-3C2B-893D-9763-90B7CE5F06BD}"/>
              </a:ext>
            </a:extLst>
          </p:cNvPr>
          <p:cNvSpPr txBox="1">
            <a:spLocks/>
          </p:cNvSpPr>
          <p:nvPr/>
        </p:nvSpPr>
        <p:spPr>
          <a:xfrm>
            <a:off x="5502138" y="5297147"/>
            <a:ext cx="1856780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ko-KR" sz="1400">
                <a:latin typeface="+mn-ea"/>
              </a:rPr>
              <a:t>Loss Function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5D3A67A-867E-E692-4BB1-D34D0F6063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8425" y="4843684"/>
            <a:ext cx="2166266" cy="52953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E728F18-916C-2018-5FA2-2F7240822FC3}"/>
              </a:ext>
            </a:extLst>
          </p:cNvPr>
          <p:cNvSpPr txBox="1"/>
          <p:nvPr/>
        </p:nvSpPr>
        <p:spPr>
          <a:xfrm>
            <a:off x="1381489" y="5340053"/>
            <a:ext cx="2547348" cy="252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https://brunch.co.kr/@linecard/321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20270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keras.layers.Dense (</a:t>
            </a:r>
            <a:r>
              <a:rPr lang="ko-KR" altLang="en-US" sz="1600">
                <a:latin typeface="+mn-ea"/>
              </a:rPr>
              <a:t>밀집망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369947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Activation Functions (</a:t>
            </a:r>
            <a:r>
              <a:rPr lang="ko-KR" altLang="en-US" sz="1600">
                <a:latin typeface="+mn-ea"/>
              </a:rPr>
              <a:t>활성화 함수</a:t>
            </a:r>
            <a:r>
              <a:rPr lang="en-US" altLang="ko-KR" sz="16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https://reniew.github.io/12/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solidFill>
                  <a:srgbClr val="0070C0"/>
                </a:solidFill>
                <a:latin typeface="+mn-ea"/>
              </a:rPr>
              <a:t>sigmoid</a:t>
            </a:r>
            <a:r>
              <a:rPr lang="en-US" altLang="ko-KR" sz="1400">
                <a:latin typeface="+mn-ea"/>
              </a:rPr>
              <a:t>		: Sigmoid, [0, 1]			: </a:t>
            </a:r>
            <a:r>
              <a:rPr lang="ko-KR" altLang="en-US" sz="1400">
                <a:latin typeface="+mn-ea"/>
              </a:rPr>
              <a:t>이진 분류</a:t>
            </a:r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tanh		: TanH, [-1, 1] 	</a:t>
            </a:r>
            <a:r>
              <a:rPr lang="en-US" altLang="ko-KR" sz="1400">
                <a:latin typeface="+mn-ea"/>
                <a:sym typeface="Wingdings" panose="05000000000000000000" pitchFamily="2" charset="2"/>
              </a:rPr>
              <a:t> Sigmoid </a:t>
            </a:r>
            <a:r>
              <a:rPr lang="ko-KR" altLang="en-US" sz="1400">
                <a:latin typeface="+mn-ea"/>
                <a:sym typeface="Wingdings" panose="05000000000000000000" pitchFamily="2" charset="2"/>
              </a:rPr>
              <a:t>개선</a:t>
            </a:r>
            <a:r>
              <a:rPr lang="en-US" altLang="ko-KR" sz="1400">
                <a:latin typeface="+mn-ea"/>
                <a:sym typeface="Wingdings" panose="05000000000000000000" pitchFamily="2" charset="2"/>
              </a:rPr>
              <a:t>	: </a:t>
            </a:r>
            <a:r>
              <a:rPr lang="ko-KR" altLang="en-US" sz="1400">
                <a:latin typeface="+mn-ea"/>
                <a:sym typeface="Wingdings" panose="05000000000000000000" pitchFamily="2" charset="2"/>
              </a:rPr>
              <a:t>이진 분류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solidFill>
                  <a:srgbClr val="0070C0"/>
                </a:solidFill>
                <a:latin typeface="+mn-ea"/>
              </a:rPr>
              <a:t>softmax</a:t>
            </a:r>
            <a:r>
              <a:rPr lang="en-US" altLang="ko-KR" sz="1400">
                <a:latin typeface="+mn-ea"/>
              </a:rPr>
              <a:t>		: Softmax, Output</a:t>
            </a:r>
            <a:r>
              <a:rPr lang="ko-KR" altLang="en-US" sz="1400">
                <a:latin typeface="+mn-ea"/>
              </a:rPr>
              <a:t>의 총합은 </a:t>
            </a:r>
            <a:r>
              <a:rPr lang="en-US" altLang="ko-KR" sz="1400">
                <a:latin typeface="+mn-ea"/>
              </a:rPr>
              <a:t>1 (</a:t>
            </a:r>
            <a:r>
              <a:rPr lang="ko-KR" altLang="en-US" sz="1400">
                <a:latin typeface="+mn-ea"/>
              </a:rPr>
              <a:t>확률</a:t>
            </a:r>
            <a:r>
              <a:rPr lang="en-US" altLang="ko-KR" sz="1400">
                <a:latin typeface="+mn-ea"/>
              </a:rPr>
              <a:t>)	: </a:t>
            </a:r>
            <a:r>
              <a:rPr lang="ko-KR" altLang="en-US" sz="1400">
                <a:latin typeface="+mn-ea"/>
              </a:rPr>
              <a:t>다중 분류</a:t>
            </a:r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solidFill>
                  <a:srgbClr val="0070C0"/>
                </a:solidFill>
                <a:latin typeface="+mn-ea"/>
              </a:rPr>
              <a:t>relu</a:t>
            </a:r>
            <a:r>
              <a:rPr lang="en-US" altLang="ko-KR" sz="1400">
                <a:latin typeface="+mn-ea"/>
              </a:rPr>
              <a:t>		: ReLU (Rectified Linear Unit), [0, x]	: </a:t>
            </a:r>
            <a:r>
              <a:rPr lang="ko-KR" altLang="en-US" sz="1400">
                <a:latin typeface="+mn-ea"/>
              </a:rPr>
              <a:t>연산이 빠름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LeakyReLU		: [0.01x, x] 		</a:t>
            </a:r>
            <a:r>
              <a:rPr lang="en-US" altLang="ko-KR" sz="1400">
                <a:latin typeface="+mn-ea"/>
                <a:sym typeface="Wingdings" panose="05000000000000000000" pitchFamily="2" charset="2"/>
              </a:rPr>
              <a:t> ReLU </a:t>
            </a:r>
            <a:r>
              <a:rPr lang="ko-KR" altLang="en-US" sz="1400">
                <a:latin typeface="+mn-ea"/>
                <a:sym typeface="Wingdings" panose="05000000000000000000" pitchFamily="2" charset="2"/>
              </a:rPr>
              <a:t>개선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PReLU		: [ax, x] 		</a:t>
            </a:r>
            <a:r>
              <a:rPr lang="en-US" altLang="ko-KR" sz="1400">
                <a:latin typeface="+mn-ea"/>
                <a:sym typeface="Wingdings" panose="05000000000000000000" pitchFamily="2" charset="2"/>
              </a:rPr>
              <a:t> Leakly ReLU </a:t>
            </a:r>
            <a:r>
              <a:rPr lang="ko-KR" altLang="en-US" sz="1400">
                <a:latin typeface="+mn-ea"/>
                <a:sym typeface="Wingdings" panose="05000000000000000000" pitchFamily="2" charset="2"/>
              </a:rPr>
              <a:t>개선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elu		: ELU (Exponential Linear Unit), [a(e</a:t>
            </a:r>
            <a:r>
              <a:rPr lang="en-US" altLang="ko-KR" sz="1400" baseline="30000">
                <a:latin typeface="+mn-ea"/>
              </a:rPr>
              <a:t>x</a:t>
            </a:r>
            <a:r>
              <a:rPr lang="en-US" altLang="ko-KR" sz="1400">
                <a:latin typeface="+mn-ea"/>
              </a:rPr>
              <a:t> -1), x] </a:t>
            </a:r>
            <a:r>
              <a:rPr lang="en-US" altLang="ko-KR" sz="1400">
                <a:latin typeface="+mn-ea"/>
                <a:sym typeface="Wingdings" panose="05000000000000000000" pitchFamily="2" charset="2"/>
              </a:rPr>
              <a:t> </a:t>
            </a:r>
            <a:r>
              <a:rPr lang="en-US" altLang="ko-KR" sz="1400">
                <a:latin typeface="+mn-ea"/>
              </a:rPr>
              <a:t>TanH + ReLU</a:t>
            </a:r>
          </a:p>
          <a:p>
            <a:pPr lvl="1"/>
            <a:r>
              <a:rPr lang="en-US" altLang="ko-KR" sz="1400">
                <a:latin typeface="+mn-ea"/>
              </a:rPr>
              <a:t>linear		: Linear, </a:t>
            </a:r>
            <a:r>
              <a:rPr lang="ko-KR" altLang="en-US" sz="1400">
                <a:latin typeface="+mn-ea"/>
              </a:rPr>
              <a:t>입력값을 그대로 출력</a:t>
            </a:r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115600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keras.layers.Dense (</a:t>
            </a:r>
            <a:r>
              <a:rPr lang="ko-KR" altLang="en-US" sz="1600">
                <a:latin typeface="+mn-ea"/>
              </a:rPr>
              <a:t>밀집망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240681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Activation Functions (</a:t>
            </a:r>
            <a:r>
              <a:rPr lang="ko-KR" altLang="en-US" sz="1600">
                <a:latin typeface="+mn-ea"/>
              </a:rPr>
              <a:t>활성화 함수</a:t>
            </a:r>
            <a:r>
              <a:rPr lang="en-US" altLang="ko-KR" sz="16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exponential</a:t>
            </a:r>
          </a:p>
          <a:p>
            <a:pPr lvl="1"/>
            <a:r>
              <a:rPr lang="en-US" altLang="ko-KR" sz="1400">
                <a:latin typeface="+mn-ea"/>
              </a:rPr>
              <a:t>gelu</a:t>
            </a:r>
          </a:p>
          <a:p>
            <a:pPr lvl="1"/>
            <a:r>
              <a:rPr lang="en-US" altLang="ko-KR" sz="1400">
                <a:latin typeface="+mn-ea"/>
              </a:rPr>
              <a:t>hard_sigmoid</a:t>
            </a:r>
          </a:p>
          <a:p>
            <a:pPr lvl="1"/>
            <a:r>
              <a:rPr lang="en-US" altLang="ko-KR" sz="1400">
                <a:latin typeface="+mn-ea"/>
              </a:rPr>
              <a:t>selu</a:t>
            </a:r>
          </a:p>
          <a:p>
            <a:pPr lvl="1"/>
            <a:r>
              <a:rPr lang="en-US" altLang="ko-KR" sz="1400">
                <a:latin typeface="+mn-ea"/>
              </a:rPr>
              <a:t>softplus</a:t>
            </a:r>
          </a:p>
          <a:p>
            <a:pPr lvl="1"/>
            <a:r>
              <a:rPr lang="en-US" altLang="ko-KR" sz="1400">
                <a:latin typeface="+mn-ea"/>
              </a:rPr>
              <a:t>softsign</a:t>
            </a:r>
          </a:p>
          <a:p>
            <a:pPr lvl="1"/>
            <a:r>
              <a:rPr lang="en-US" altLang="ko-KR" sz="1400">
                <a:latin typeface="+mn-ea"/>
              </a:rPr>
              <a:t>swish</a:t>
            </a:r>
          </a:p>
          <a:p>
            <a:pPr lvl="1"/>
            <a:r>
              <a:rPr lang="en-US" altLang="ko-KR" sz="1400">
                <a:latin typeface="+mn-ea"/>
              </a:rPr>
              <a:t>ThresholderdReLU</a:t>
            </a: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0FF92C29-E90B-068B-CFFA-227323634DFB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75002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keras.layers.Dense (</a:t>
            </a:r>
            <a:r>
              <a:rPr lang="ko-KR" altLang="en-US" sz="1600">
                <a:latin typeface="+mn-ea"/>
              </a:rPr>
              <a:t>밀집망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525066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Loss Functions (</a:t>
            </a:r>
            <a:r>
              <a:rPr lang="ko-KR" altLang="en-US" sz="1600">
                <a:latin typeface="+mn-ea"/>
              </a:rPr>
              <a:t>손실 함수</a:t>
            </a:r>
            <a:r>
              <a:rPr lang="en-US" altLang="ko-KR" sz="16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binary_crossentropy</a:t>
            </a:r>
          </a:p>
          <a:p>
            <a:pPr lvl="1"/>
            <a:r>
              <a:rPr lang="en-US" altLang="ko-KR" sz="1400">
                <a:latin typeface="+mn-ea"/>
              </a:rPr>
              <a:t>binary_focal_crossentropy</a:t>
            </a:r>
          </a:p>
          <a:p>
            <a:pPr lvl="1"/>
            <a:r>
              <a:rPr lang="en-US" altLang="ko-KR" sz="1400">
                <a:solidFill>
                  <a:srgbClr val="0070C0"/>
                </a:solidFill>
                <a:latin typeface="+mn-ea"/>
              </a:rPr>
              <a:t>categorical_crossentropy</a:t>
            </a:r>
            <a:r>
              <a:rPr lang="en-US" altLang="ko-KR" sz="1400">
                <a:latin typeface="+mn-ea"/>
              </a:rPr>
              <a:t>				: </a:t>
            </a:r>
            <a:r>
              <a:rPr lang="ko-KR" altLang="en-US" sz="1400">
                <a:latin typeface="+mn-ea"/>
              </a:rPr>
              <a:t>분류시 사용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sparse_categorical_crossentropy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mean_squared_error		: MSE		: </a:t>
            </a:r>
            <a:r>
              <a:rPr lang="ko-KR" altLang="en-US" sz="1400">
                <a:latin typeface="+mn-ea"/>
              </a:rPr>
              <a:t>예측시 사용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mean_squared_logarithmic_error	: MSLE</a:t>
            </a:r>
          </a:p>
          <a:p>
            <a:pPr lvl="1"/>
            <a:r>
              <a:rPr lang="en-US" altLang="ko-KR" sz="1400">
                <a:latin typeface="+mn-ea"/>
              </a:rPr>
              <a:t>mean_absolute_error		: MAE</a:t>
            </a:r>
          </a:p>
          <a:p>
            <a:pPr lvl="1"/>
            <a:r>
              <a:rPr lang="en-US" altLang="ko-KR" sz="1400">
                <a:latin typeface="+mn-ea"/>
              </a:rPr>
              <a:t>mean_absolute_percentage_error	: MAPE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categorical_hinge</a:t>
            </a:r>
          </a:p>
          <a:p>
            <a:pPr lvl="1"/>
            <a:r>
              <a:rPr lang="en-US" altLang="ko-KR" sz="1400">
                <a:latin typeface="+mn-ea"/>
              </a:rPr>
              <a:t>cosine_similarity</a:t>
            </a:r>
          </a:p>
          <a:p>
            <a:pPr lvl="1"/>
            <a:r>
              <a:rPr lang="en-US" altLang="ko-KR" sz="1400">
                <a:latin typeface="+mn-ea"/>
              </a:rPr>
              <a:t>hinge</a:t>
            </a:r>
          </a:p>
          <a:p>
            <a:pPr lvl="1"/>
            <a:r>
              <a:rPr lang="en-US" altLang="ko-KR" sz="1400">
                <a:latin typeface="+mn-ea"/>
              </a:rPr>
              <a:t>huber</a:t>
            </a:r>
          </a:p>
          <a:p>
            <a:pPr lvl="1"/>
            <a:r>
              <a:rPr lang="en-US" altLang="ko-KR" sz="1400">
                <a:latin typeface="+mn-ea"/>
              </a:rPr>
              <a:t>kl_divergence</a:t>
            </a:r>
          </a:p>
          <a:p>
            <a:pPr lvl="1"/>
            <a:r>
              <a:rPr lang="en-US" altLang="ko-KR" sz="1400">
                <a:latin typeface="+mn-ea"/>
              </a:rPr>
              <a:t>log_cosh</a:t>
            </a:r>
          </a:p>
          <a:p>
            <a:pPr lvl="1"/>
            <a:r>
              <a:rPr lang="en-US" altLang="ko-KR" sz="1400">
                <a:latin typeface="+mn-ea"/>
              </a:rPr>
              <a:t>log_cosh as logcosh</a:t>
            </a:r>
          </a:p>
          <a:p>
            <a:pPr lvl="1"/>
            <a:r>
              <a:rPr lang="en-US" altLang="ko-KR" sz="1400">
                <a:latin typeface="+mn-ea"/>
              </a:rPr>
              <a:t>poisson</a:t>
            </a:r>
          </a:p>
          <a:p>
            <a:pPr lvl="1"/>
            <a:r>
              <a:rPr lang="en-US" altLang="ko-KR" sz="1400">
                <a:latin typeface="+mn-ea"/>
              </a:rPr>
              <a:t>squared_hinge</a:t>
            </a:r>
            <a:endParaRPr lang="en-US" altLang="ko-KR" sz="16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F1B67062-14AB-4E63-C3F6-FC325B8CAE14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45484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keras.layers.Dense (</a:t>
            </a:r>
            <a:r>
              <a:rPr lang="ko-KR" altLang="en-US" sz="1600">
                <a:latin typeface="+mn-ea"/>
              </a:rPr>
              <a:t>밀집망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373640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Optimizer (</a:t>
            </a:r>
            <a:r>
              <a:rPr lang="ko-KR" altLang="en-US" sz="1600">
                <a:latin typeface="+mn-ea"/>
              </a:rPr>
              <a:t>최적화</a:t>
            </a:r>
            <a:r>
              <a:rPr lang="en-US" altLang="ko-KR" sz="16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experimental</a:t>
            </a:r>
          </a:p>
          <a:p>
            <a:pPr lvl="1"/>
            <a:r>
              <a:rPr lang="en-US" altLang="ko-KR" sz="1400">
                <a:latin typeface="+mn-ea"/>
              </a:rPr>
              <a:t>legacy</a:t>
            </a:r>
          </a:p>
          <a:p>
            <a:pPr lvl="1"/>
            <a:r>
              <a:rPr lang="en-US" altLang="ko-KR" sz="1400">
                <a:latin typeface="+mn-ea"/>
              </a:rPr>
              <a:t>schedules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adadelta 		: Adadelta</a:t>
            </a:r>
          </a:p>
          <a:p>
            <a:pPr lvl="1"/>
            <a:r>
              <a:rPr lang="en-US" altLang="ko-KR" sz="1400">
                <a:latin typeface="+mn-ea"/>
              </a:rPr>
              <a:t>adagrad 		: Adagrad			: </a:t>
            </a:r>
            <a:r>
              <a:rPr lang="ko-KR" altLang="en-US" sz="1400">
                <a:latin typeface="+mn-ea"/>
              </a:rPr>
              <a:t>학습률을 조정하여 학습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solidFill>
                  <a:srgbClr val="0070C0"/>
                </a:solidFill>
                <a:latin typeface="+mn-ea"/>
              </a:rPr>
              <a:t>adam</a:t>
            </a:r>
            <a:r>
              <a:rPr lang="en-US" altLang="ko-KR" sz="1400">
                <a:latin typeface="+mn-ea"/>
              </a:rPr>
              <a:t> 		: Adam			: </a:t>
            </a:r>
            <a:r>
              <a:rPr lang="ko-KR" altLang="en-US" sz="1400">
                <a:latin typeface="+mn-ea"/>
              </a:rPr>
              <a:t>예측시 사용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adamax 		: Adamax</a:t>
            </a:r>
          </a:p>
          <a:p>
            <a:pPr lvl="1"/>
            <a:r>
              <a:rPr lang="en-US" altLang="ko-KR" sz="1400">
                <a:latin typeface="+mn-ea"/>
              </a:rPr>
              <a:t>ftrl 		: Ftrl</a:t>
            </a:r>
          </a:p>
          <a:p>
            <a:pPr lvl="1"/>
            <a:r>
              <a:rPr lang="en-US" altLang="ko-KR" sz="1400">
                <a:latin typeface="+mn-ea"/>
              </a:rPr>
              <a:t>gradient_descent 	: SGD (Stochastic Gradient Descent, </a:t>
            </a:r>
            <a:r>
              <a:rPr lang="ko-KR" altLang="en-US" sz="1400">
                <a:latin typeface="+mn-ea"/>
              </a:rPr>
              <a:t>확률적 경사 하강법</a:t>
            </a:r>
            <a:r>
              <a:rPr lang="en-US" altLang="ko-KR" sz="14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nadam 		: Nadam</a:t>
            </a:r>
          </a:p>
          <a:p>
            <a:pPr lvl="1"/>
            <a:r>
              <a:rPr lang="en-US" altLang="ko-KR" sz="1400">
                <a:latin typeface="+mn-ea"/>
              </a:rPr>
              <a:t>rmsprop 		: RMSprop</a:t>
            </a:r>
          </a:p>
          <a:p>
            <a:endParaRPr lang="en-US" altLang="ko-KR" sz="16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5B03B501-EF28-F4DD-E3B6-DB98BF120CDD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78050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History</a:t>
            </a:r>
            <a:endParaRPr lang="ko-KR" altLang="en-US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1856469"/>
              </p:ext>
            </p:extLst>
          </p:nvPr>
        </p:nvGraphicFramePr>
        <p:xfrm>
          <a:off x="344487" y="764703"/>
          <a:ext cx="9211022" cy="5516880"/>
        </p:xfrm>
        <a:graphic>
          <a:graphicData uri="http://schemas.openxmlformats.org/drawingml/2006/table">
            <a:tbl>
              <a:tblPr firstRow="1"/>
              <a:tblGrid>
                <a:gridCol w="12611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611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611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42750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430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Date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CE1">
                        <a:lumMod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Writer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CE1">
                        <a:lumMod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Version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CE1">
                        <a:lumMod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Description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CE1">
                        <a:lumMod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2023.07.11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김계현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0.01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Model </a:t>
                      </a:r>
                      <a:r>
                        <a:rPr lang="ko-KR" altLang="en-US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정리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2023.07.12</a:t>
                      </a: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120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김계현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0.02</a:t>
                      </a: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강화학습 등 추가 정리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2023.07.13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120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김계현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0.03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RNN </a:t>
                      </a:r>
                      <a:r>
                        <a:rPr lang="ko-KR" altLang="en-US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등 추가 정리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2023.07.14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120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김계현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0.04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AutoML </a:t>
                      </a:r>
                      <a:r>
                        <a:rPr lang="ko-KR" altLang="en-US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등 추가 정리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2023.07.23</a:t>
                      </a: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김계현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0.05</a:t>
                      </a: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Deep Learning </a:t>
                      </a:r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추가 정리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2023.07.23</a:t>
                      </a: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김계현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0.06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CNN</a:t>
                      </a:r>
                      <a:r>
                        <a:rPr lang="ko-KR" altLang="en-US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추가 정리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12453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2023.08.01</a:t>
                      </a: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김계현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0.07</a:t>
                      </a: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Layer </a:t>
                      </a:r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정리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0159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2023.08.02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김계현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0.08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Layer </a:t>
                      </a:r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정리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18451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2023.08.03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김계현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0.09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Layer </a:t>
                      </a:r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정리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45206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2023.08.05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김계현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0.09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r>
                        <a:rPr lang="en-US" altLang="ko-KR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CNN </a:t>
                      </a:r>
                      <a:r>
                        <a:rPr lang="ko-KR" altLang="en-US" sz="120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활용 정리</a:t>
                      </a: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43325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594279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78398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87467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95058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46099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63959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2010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7267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endParaRPr lang="en-US" altLang="ko-KR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Wingdings" panose="05000000000000000000" pitchFamily="2" charset="2"/>
                        <a:buNone/>
                      </a:pP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7800" indent="-177800" algn="l" latinLnBrk="1">
                        <a:buFont typeface="Wingdings" pitchFamily="2" charset="2"/>
                        <a:buChar char="§"/>
                      </a:pPr>
                      <a:endParaRPr lang="en-US" altLang="ko-KR" sz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11637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572195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keras.layers.Dense (</a:t>
            </a:r>
            <a:r>
              <a:rPr lang="ko-KR" altLang="en-US" sz="1600">
                <a:latin typeface="+mn-ea"/>
              </a:rPr>
              <a:t>밀집망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525066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Matric (</a:t>
            </a:r>
            <a:r>
              <a:rPr lang="ko-KR" altLang="en-US" sz="1600">
                <a:latin typeface="+mn-ea"/>
              </a:rPr>
              <a:t>척도</a:t>
            </a:r>
            <a:r>
              <a:rPr lang="en-US" altLang="ko-KR" sz="16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https://ek-koh.github.io/data analysis/evaluation/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solidFill>
                  <a:srgbClr val="0070C0"/>
                </a:solidFill>
                <a:latin typeface="+mn-ea"/>
              </a:rPr>
              <a:t>Accuracy</a:t>
            </a:r>
            <a:r>
              <a:rPr lang="en-US" altLang="ko-KR" sz="1400">
                <a:latin typeface="+mn-ea"/>
              </a:rPr>
              <a:t>			: </a:t>
            </a:r>
            <a:r>
              <a:rPr lang="ko-KR" altLang="en-US" sz="1400">
                <a:latin typeface="+mn-ea"/>
              </a:rPr>
              <a:t>정확도 </a:t>
            </a:r>
            <a:r>
              <a:rPr lang="en-US" altLang="ko-KR" sz="1400">
                <a:latin typeface="+mn-ea"/>
              </a:rPr>
              <a:t>(</a:t>
            </a:r>
            <a:r>
              <a:rPr lang="ko-KR" altLang="en-US" sz="1400">
                <a:latin typeface="+mn-ea"/>
              </a:rPr>
              <a:t>예측과 실제값이 같은 비율</a:t>
            </a:r>
            <a:r>
              <a:rPr lang="en-US" altLang="ko-KR" sz="14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BinaryAccuracy</a:t>
            </a:r>
          </a:p>
          <a:p>
            <a:pPr lvl="1"/>
            <a:r>
              <a:rPr lang="en-US" altLang="ko-KR" sz="1400">
                <a:latin typeface="+mn-ea"/>
              </a:rPr>
              <a:t>CategoricalAccuracy</a:t>
            </a:r>
          </a:p>
          <a:p>
            <a:pPr lvl="1"/>
            <a:r>
              <a:rPr lang="en-US" altLang="ko-KR" sz="1400">
                <a:latin typeface="+mn-ea"/>
              </a:rPr>
              <a:t>binary_accuracy</a:t>
            </a:r>
          </a:p>
          <a:p>
            <a:pPr lvl="1"/>
            <a:r>
              <a:rPr lang="en-US" altLang="ko-KR" sz="1400">
                <a:latin typeface="+mn-ea"/>
              </a:rPr>
              <a:t>categorical_accuracy</a:t>
            </a:r>
          </a:p>
          <a:p>
            <a:pPr lvl="1"/>
            <a:r>
              <a:rPr lang="en-US" altLang="ko-KR" sz="1400">
                <a:latin typeface="+mn-ea"/>
              </a:rPr>
              <a:t>sparse_categorical_accuracy</a:t>
            </a:r>
          </a:p>
          <a:p>
            <a:pPr lvl="1"/>
            <a:r>
              <a:rPr lang="en-US" altLang="ko-KR" sz="1400">
                <a:latin typeface="+mn-ea"/>
              </a:rPr>
              <a:t>sparse_top_k_categorical_accuracy</a:t>
            </a:r>
          </a:p>
          <a:p>
            <a:pPr lvl="1"/>
            <a:r>
              <a:rPr lang="en-US" altLang="ko-KR" sz="1400">
                <a:latin typeface="+mn-ea"/>
              </a:rPr>
              <a:t>top_k_categorical_accuracy</a:t>
            </a:r>
          </a:p>
          <a:p>
            <a:pPr lvl="1"/>
            <a:r>
              <a:rPr lang="en-US" altLang="ko-KR" sz="1400">
                <a:latin typeface="+mn-ea"/>
              </a:rPr>
              <a:t>SparseCategoricalAccuracy</a:t>
            </a:r>
          </a:p>
          <a:p>
            <a:pPr lvl="1"/>
            <a:r>
              <a:rPr lang="en-US" altLang="ko-KR" sz="1400">
                <a:latin typeface="+mn-ea"/>
              </a:rPr>
              <a:t>SparseTopKCategoricalAccuracy</a:t>
            </a:r>
          </a:p>
          <a:p>
            <a:pPr lvl="1"/>
            <a:r>
              <a:rPr lang="en-US" altLang="ko-KR" sz="1400">
                <a:latin typeface="+mn-ea"/>
              </a:rPr>
              <a:t>TopKCategoricalAccuracy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solidFill>
                  <a:srgbClr val="0070C0"/>
                </a:solidFill>
                <a:latin typeface="+mn-ea"/>
              </a:rPr>
              <a:t>Precision</a:t>
            </a:r>
            <a:r>
              <a:rPr lang="en-US" altLang="ko-KR" sz="1400">
                <a:latin typeface="+mn-ea"/>
              </a:rPr>
              <a:t>			: </a:t>
            </a:r>
            <a:r>
              <a:rPr lang="ko-KR" altLang="en-US" sz="1400">
                <a:latin typeface="+mn-ea"/>
              </a:rPr>
              <a:t>정밀도 </a:t>
            </a:r>
            <a:r>
              <a:rPr lang="en-US" altLang="ko-KR" sz="1400">
                <a:latin typeface="+mn-ea"/>
              </a:rPr>
              <a:t>(</a:t>
            </a:r>
            <a:r>
              <a:rPr lang="ko-KR" altLang="en-US" sz="1400">
                <a:latin typeface="+mn-ea"/>
              </a:rPr>
              <a:t>예측이 </a:t>
            </a:r>
            <a:r>
              <a:rPr lang="en-US" altLang="ko-KR" sz="1400">
                <a:latin typeface="+mn-ea"/>
              </a:rPr>
              <a:t>a</a:t>
            </a:r>
            <a:r>
              <a:rPr lang="ko-KR" altLang="en-US" sz="1400">
                <a:latin typeface="+mn-ea"/>
              </a:rPr>
              <a:t>인 경우</a:t>
            </a:r>
            <a:r>
              <a:rPr lang="en-US" altLang="ko-KR" sz="1400">
                <a:latin typeface="+mn-ea"/>
              </a:rPr>
              <a:t>, </a:t>
            </a:r>
            <a:r>
              <a:rPr lang="ko-KR" altLang="en-US" sz="1400">
                <a:latin typeface="+mn-ea"/>
              </a:rPr>
              <a:t>예측과 실제값이 </a:t>
            </a:r>
            <a:r>
              <a:rPr lang="en-US" altLang="ko-KR" sz="1400">
                <a:latin typeface="+mn-ea"/>
              </a:rPr>
              <a:t>a</a:t>
            </a:r>
            <a:r>
              <a:rPr lang="ko-KR" altLang="en-US" sz="1400">
                <a:latin typeface="+mn-ea"/>
              </a:rPr>
              <a:t>이 비율</a:t>
            </a:r>
            <a:r>
              <a:rPr lang="en-US" altLang="ko-KR" sz="14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PrecisionAtRecall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solidFill>
                  <a:srgbClr val="0070C0"/>
                </a:solidFill>
                <a:latin typeface="+mn-ea"/>
              </a:rPr>
              <a:t>Recall</a:t>
            </a:r>
            <a:r>
              <a:rPr lang="en-US" altLang="ko-KR" sz="1400">
                <a:latin typeface="+mn-ea"/>
              </a:rPr>
              <a:t>			: </a:t>
            </a:r>
            <a:r>
              <a:rPr lang="ko-KR" altLang="en-US" sz="1400">
                <a:latin typeface="+mn-ea"/>
              </a:rPr>
              <a:t>재현율 </a:t>
            </a:r>
            <a:r>
              <a:rPr lang="en-US" altLang="ko-KR" sz="1400">
                <a:latin typeface="+mn-ea"/>
              </a:rPr>
              <a:t>(</a:t>
            </a:r>
            <a:r>
              <a:rPr lang="ko-KR" altLang="en-US" sz="1400">
                <a:latin typeface="+mn-ea"/>
              </a:rPr>
              <a:t>실제값이 </a:t>
            </a:r>
            <a:r>
              <a:rPr lang="en-US" altLang="ko-KR" sz="1400">
                <a:latin typeface="+mn-ea"/>
              </a:rPr>
              <a:t>a</a:t>
            </a:r>
            <a:r>
              <a:rPr lang="ko-KR" altLang="en-US" sz="1400">
                <a:latin typeface="+mn-ea"/>
              </a:rPr>
              <a:t>인 경우</a:t>
            </a:r>
            <a:r>
              <a:rPr lang="en-US" altLang="ko-KR" sz="1400">
                <a:latin typeface="+mn-ea"/>
              </a:rPr>
              <a:t>, </a:t>
            </a:r>
            <a:r>
              <a:rPr lang="ko-KR" altLang="en-US" sz="1400">
                <a:latin typeface="+mn-ea"/>
              </a:rPr>
              <a:t>예측과 실제값이 </a:t>
            </a:r>
            <a:r>
              <a:rPr lang="en-US" altLang="ko-KR" sz="1400">
                <a:latin typeface="+mn-ea"/>
              </a:rPr>
              <a:t>a</a:t>
            </a:r>
            <a:r>
              <a:rPr lang="ko-KR" altLang="en-US" sz="1400">
                <a:latin typeface="+mn-ea"/>
              </a:rPr>
              <a:t>이 비율</a:t>
            </a:r>
            <a:r>
              <a:rPr lang="en-US" altLang="ko-KR" sz="14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RecallAtPrecision</a:t>
            </a:r>
          </a:p>
        </p:txBody>
      </p:sp>
    </p:spTree>
    <p:extLst>
      <p:ext uri="{BB962C8B-B14F-4D97-AF65-F5344CB8AC3E}">
        <p14:creationId xmlns:p14="http://schemas.microsoft.com/office/powerpoint/2010/main" val="18546518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keras.layers.Dense (</a:t>
            </a:r>
            <a:r>
              <a:rPr lang="ko-KR" altLang="en-US" sz="1600">
                <a:latin typeface="+mn-ea"/>
              </a:rPr>
              <a:t>밀집망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502906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Matric (</a:t>
            </a:r>
            <a:r>
              <a:rPr lang="ko-KR" altLang="en-US" sz="1600">
                <a:latin typeface="+mn-ea"/>
              </a:rPr>
              <a:t>척도</a:t>
            </a:r>
            <a:r>
              <a:rPr lang="en-US" altLang="ko-KR" sz="16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Mean</a:t>
            </a:r>
          </a:p>
          <a:p>
            <a:pPr lvl="1"/>
            <a:r>
              <a:rPr lang="en-US" altLang="ko-KR" sz="1400">
                <a:latin typeface="+mn-ea"/>
              </a:rPr>
              <a:t>MeanMetricWrapper</a:t>
            </a:r>
          </a:p>
          <a:p>
            <a:pPr lvl="1"/>
            <a:r>
              <a:rPr lang="en-US" altLang="ko-KR" sz="1400">
                <a:latin typeface="+mn-ea"/>
              </a:rPr>
              <a:t>MeanTensor</a:t>
            </a:r>
          </a:p>
          <a:p>
            <a:pPr lvl="1"/>
            <a:r>
              <a:rPr lang="en-US" altLang="ko-KR" sz="1400">
                <a:latin typeface="+mn-ea"/>
              </a:rPr>
              <a:t>Metric</a:t>
            </a:r>
          </a:p>
          <a:p>
            <a:pPr lvl="1"/>
            <a:r>
              <a:rPr lang="en-US" altLang="ko-KR" sz="1400">
                <a:latin typeface="+mn-ea"/>
              </a:rPr>
              <a:t>Sum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AUC</a:t>
            </a:r>
          </a:p>
          <a:p>
            <a:pPr lvl="1"/>
            <a:r>
              <a:rPr lang="en-US" altLang="ko-KR" sz="1400">
                <a:latin typeface="+mn-ea"/>
              </a:rPr>
              <a:t>BinaryCrossentropy</a:t>
            </a:r>
          </a:p>
          <a:p>
            <a:pPr lvl="1"/>
            <a:r>
              <a:rPr lang="en-US" altLang="ko-KR" sz="1400">
                <a:latin typeface="+mn-ea"/>
              </a:rPr>
              <a:t>BinaryIoU</a:t>
            </a:r>
          </a:p>
          <a:p>
            <a:pPr lvl="1"/>
            <a:r>
              <a:rPr lang="en-US" altLang="ko-KR" sz="1400">
                <a:latin typeface="+mn-ea"/>
              </a:rPr>
              <a:t>CategoricalCrossentropy </a:t>
            </a:r>
          </a:p>
          <a:p>
            <a:pPr lvl="1"/>
            <a:r>
              <a:rPr lang="en-US" altLang="ko-KR" sz="1400">
                <a:latin typeface="+mn-ea"/>
              </a:rPr>
              <a:t>CategoricalHinge</a:t>
            </a:r>
          </a:p>
          <a:p>
            <a:pPr lvl="1"/>
            <a:r>
              <a:rPr lang="en-US" altLang="ko-KR" sz="1400">
                <a:latin typeface="+mn-ea"/>
              </a:rPr>
              <a:t>CosineSimilarity</a:t>
            </a:r>
          </a:p>
          <a:p>
            <a:pPr lvl="1"/>
            <a:r>
              <a:rPr lang="en-US" altLang="ko-KR" sz="1400">
                <a:latin typeface="+mn-ea"/>
              </a:rPr>
              <a:t>FalseNegatives</a:t>
            </a:r>
          </a:p>
          <a:p>
            <a:pPr lvl="1"/>
            <a:r>
              <a:rPr lang="en-US" altLang="ko-KR" sz="1400">
                <a:latin typeface="+mn-ea"/>
              </a:rPr>
              <a:t>FalsePositives</a:t>
            </a:r>
          </a:p>
          <a:p>
            <a:pPr lvl="1"/>
            <a:r>
              <a:rPr lang="en-US" altLang="ko-KR" sz="1400">
                <a:latin typeface="+mn-ea"/>
              </a:rPr>
              <a:t>Hinge</a:t>
            </a:r>
          </a:p>
          <a:p>
            <a:pPr lvl="1"/>
            <a:r>
              <a:rPr lang="en-US" altLang="ko-KR" sz="1400">
                <a:latin typeface="+mn-ea"/>
              </a:rPr>
              <a:t>IoU</a:t>
            </a:r>
          </a:p>
          <a:p>
            <a:pPr lvl="1"/>
            <a:r>
              <a:rPr lang="en-US" altLang="ko-KR" sz="1400">
                <a:latin typeface="+mn-ea"/>
              </a:rPr>
              <a:t>KLDivergence</a:t>
            </a:r>
          </a:p>
          <a:p>
            <a:endParaRPr lang="en-US" altLang="ko-KR" sz="16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DE2B014E-28ED-0622-3EE6-7382DE43DD45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17959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keras.layers.Dense (</a:t>
            </a:r>
            <a:r>
              <a:rPr lang="ko-KR" altLang="en-US" sz="1600">
                <a:latin typeface="+mn-ea"/>
              </a:rPr>
              <a:t>밀집망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502906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Matric (</a:t>
            </a:r>
            <a:r>
              <a:rPr lang="ko-KR" altLang="en-US" sz="1600">
                <a:latin typeface="+mn-ea"/>
              </a:rPr>
              <a:t>척도</a:t>
            </a:r>
            <a:r>
              <a:rPr lang="en-US" altLang="ko-KR" sz="16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LogCoshError</a:t>
            </a:r>
          </a:p>
          <a:p>
            <a:pPr lvl="1"/>
            <a:r>
              <a:rPr lang="en-US" altLang="ko-KR" sz="1400">
                <a:latin typeface="+mn-ea"/>
              </a:rPr>
              <a:t>MeanAbsoluteError</a:t>
            </a:r>
          </a:p>
          <a:p>
            <a:pPr lvl="1"/>
            <a:r>
              <a:rPr lang="en-US" altLang="ko-KR" sz="1400">
                <a:latin typeface="+mn-ea"/>
              </a:rPr>
              <a:t>MeanAbsolutePercentageError</a:t>
            </a:r>
          </a:p>
          <a:p>
            <a:pPr lvl="1"/>
            <a:r>
              <a:rPr lang="en-US" altLang="ko-KR" sz="1400">
                <a:latin typeface="+mn-ea"/>
              </a:rPr>
              <a:t>MeanIoU</a:t>
            </a:r>
          </a:p>
          <a:p>
            <a:pPr lvl="1"/>
            <a:r>
              <a:rPr lang="en-US" altLang="ko-KR" sz="1400">
                <a:latin typeface="+mn-ea"/>
              </a:rPr>
              <a:t>MeanRelativeError</a:t>
            </a:r>
          </a:p>
          <a:p>
            <a:pPr lvl="1"/>
            <a:r>
              <a:rPr lang="en-US" altLang="ko-KR" sz="1400">
                <a:latin typeface="+mn-ea"/>
              </a:rPr>
              <a:t>MeanSquaredError</a:t>
            </a:r>
          </a:p>
          <a:p>
            <a:pPr lvl="1"/>
            <a:r>
              <a:rPr lang="en-US" altLang="ko-KR" sz="1400">
                <a:latin typeface="+mn-ea"/>
              </a:rPr>
              <a:t>MeanSquaredLogarithmicError</a:t>
            </a:r>
          </a:p>
          <a:p>
            <a:pPr lvl="1"/>
            <a:r>
              <a:rPr lang="en-US" altLang="ko-KR" sz="1400">
                <a:latin typeface="+mn-ea"/>
              </a:rPr>
              <a:t>OneHotIoU</a:t>
            </a:r>
          </a:p>
          <a:p>
            <a:pPr lvl="1"/>
            <a:r>
              <a:rPr lang="en-US" altLang="ko-KR" sz="1400">
                <a:latin typeface="+mn-ea"/>
              </a:rPr>
              <a:t>OneHotMeanIoU</a:t>
            </a:r>
          </a:p>
          <a:p>
            <a:pPr lvl="1"/>
            <a:r>
              <a:rPr lang="en-US" altLang="ko-KR" sz="1400">
                <a:latin typeface="+mn-ea"/>
              </a:rPr>
              <a:t>Poisson</a:t>
            </a:r>
          </a:p>
          <a:p>
            <a:pPr lvl="1"/>
            <a:r>
              <a:rPr lang="en-US" altLang="ko-KR" sz="1400">
                <a:latin typeface="+mn-ea"/>
              </a:rPr>
              <a:t>RootMeanSquaredError</a:t>
            </a:r>
          </a:p>
          <a:p>
            <a:pPr lvl="1"/>
            <a:r>
              <a:rPr lang="en-US" altLang="ko-KR" sz="1400">
                <a:latin typeface="+mn-ea"/>
              </a:rPr>
              <a:t>SensitivityAtSpecificity</a:t>
            </a:r>
          </a:p>
          <a:p>
            <a:pPr lvl="1"/>
            <a:r>
              <a:rPr lang="en-US" altLang="ko-KR" sz="1400">
                <a:latin typeface="+mn-ea"/>
              </a:rPr>
              <a:t>SparseCategoricalCrossentropy</a:t>
            </a:r>
          </a:p>
          <a:p>
            <a:pPr lvl="1"/>
            <a:r>
              <a:rPr lang="en-US" altLang="ko-KR" sz="1400">
                <a:latin typeface="+mn-ea"/>
              </a:rPr>
              <a:t>SpecificityAtSensitivity</a:t>
            </a:r>
          </a:p>
          <a:p>
            <a:pPr lvl="1"/>
            <a:r>
              <a:rPr lang="en-US" altLang="ko-KR" sz="1400">
                <a:latin typeface="+mn-ea"/>
              </a:rPr>
              <a:t>SquaredHinge</a:t>
            </a:r>
          </a:p>
          <a:p>
            <a:pPr lvl="1"/>
            <a:r>
              <a:rPr lang="en-US" altLang="ko-KR" sz="1400">
                <a:latin typeface="+mn-ea"/>
              </a:rPr>
              <a:t>TrueNegatives</a:t>
            </a:r>
          </a:p>
          <a:p>
            <a:pPr lvl="1"/>
            <a:r>
              <a:rPr lang="en-US" altLang="ko-KR" sz="1400">
                <a:latin typeface="+mn-ea"/>
              </a:rPr>
              <a:t>TruePositives</a:t>
            </a:r>
          </a:p>
          <a:p>
            <a:endParaRPr lang="en-US" altLang="ko-KR" sz="16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57E4052A-A1F9-3F8A-763F-CC6255057E37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40430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keras.layers.Dense (</a:t>
            </a:r>
            <a:r>
              <a:rPr lang="ko-KR" altLang="en-US" sz="1600">
                <a:latin typeface="+mn-ea"/>
              </a:rPr>
              <a:t>밀집망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115108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Input</a:t>
            </a:r>
          </a:p>
          <a:p>
            <a:pPr lvl="1"/>
            <a:r>
              <a:rPr lang="ko-KR" altLang="en-US" sz="1400">
                <a:latin typeface="+mn-ea"/>
              </a:rPr>
              <a:t>숫자 손글씨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28 * 28</a:t>
            </a:r>
          </a:p>
          <a:p>
            <a:endParaRPr lang="en-US" altLang="ko-KR" sz="1600">
              <a:latin typeface="+mn-ea"/>
            </a:endParaRP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6B651D46-D100-A32E-C32D-E967FFB2B8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280" y="2276872"/>
            <a:ext cx="7109048" cy="3929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5FA5EBB-5006-3BE2-04D7-0E4C42745DF3}"/>
              </a:ext>
            </a:extLst>
          </p:cNvPr>
          <p:cNvSpPr txBox="1"/>
          <p:nvPr/>
        </p:nvSpPr>
        <p:spPr>
          <a:xfrm>
            <a:off x="881056" y="6135107"/>
            <a:ext cx="62645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https://learnopencv.com/implementing-mlp-tensorflow-keras/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164719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keras.layers.Dense (</a:t>
            </a:r>
            <a:r>
              <a:rPr lang="ko-KR" altLang="en-US" sz="1600">
                <a:latin typeface="+mn-ea"/>
              </a:rPr>
              <a:t>밀집망</a:t>
            </a:r>
            <a:r>
              <a:rPr lang="en-US" altLang="ko-KR" sz="160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352096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>
                <a:latin typeface="+mn-ea"/>
              </a:rPr>
              <a:t>데이터 가공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200">
                <a:latin typeface="+mn-ea"/>
              </a:rPr>
              <a:t>Nomalization</a:t>
            </a:r>
          </a:p>
          <a:p>
            <a:pPr lvl="1"/>
            <a:r>
              <a:rPr lang="en-US" altLang="ko-KR" sz="1200">
                <a:latin typeface="+mn-ea"/>
              </a:rPr>
              <a:t>Layer</a:t>
            </a:r>
            <a:r>
              <a:rPr lang="ko-KR" altLang="en-US" sz="1200">
                <a:latin typeface="+mn-ea"/>
              </a:rPr>
              <a:t>에서 데이터 가공과 다른 점은 </a:t>
            </a:r>
            <a:r>
              <a:rPr lang="en-US" altLang="ko-KR" sz="1200">
                <a:latin typeface="+mn-ea"/>
              </a:rPr>
              <a:t>“</a:t>
            </a:r>
            <a:r>
              <a:rPr lang="ko-KR" altLang="en-US" sz="1200" b="1" u="sng">
                <a:solidFill>
                  <a:srgbClr val="0070C0"/>
                </a:solidFill>
                <a:latin typeface="+mn-ea"/>
              </a:rPr>
              <a:t>한번만 실행된다</a:t>
            </a:r>
            <a:r>
              <a:rPr lang="en-US" altLang="ko-KR" sz="1200">
                <a:latin typeface="+mn-ea"/>
              </a:rPr>
              <a:t>”</a:t>
            </a:r>
            <a:r>
              <a:rPr lang="ko-KR" altLang="en-US" sz="1200">
                <a:latin typeface="+mn-ea"/>
              </a:rPr>
              <a:t>는 것 이다</a:t>
            </a:r>
            <a:r>
              <a:rPr lang="en-US" altLang="ko-KR" sz="1200">
                <a:latin typeface="+mn-ea"/>
              </a:rPr>
              <a:t>.</a:t>
            </a: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r>
              <a:rPr lang="ko-KR" altLang="en-US" sz="1400">
                <a:latin typeface="+mn-ea"/>
              </a:rPr>
              <a:t>훈련 데이터 </a:t>
            </a:r>
            <a:r>
              <a:rPr lang="en-US" altLang="ko-KR" sz="1400">
                <a:latin typeface="+mn-ea"/>
              </a:rPr>
              <a:t>		: train</a:t>
            </a:r>
          </a:p>
          <a:p>
            <a:pPr lvl="1"/>
            <a:r>
              <a:rPr lang="ko-KR" altLang="en-US" sz="1200">
                <a:latin typeface="+mn-ea"/>
              </a:rPr>
              <a:t>훈련용</a:t>
            </a:r>
            <a:r>
              <a:rPr lang="en-US" altLang="ko-KR" sz="1200">
                <a:latin typeface="+mn-ea"/>
              </a:rPr>
              <a:t>		: train		: 80%</a:t>
            </a:r>
          </a:p>
          <a:p>
            <a:pPr lvl="1"/>
            <a:r>
              <a:rPr lang="ko-KR" altLang="en-US" sz="1200">
                <a:latin typeface="+mn-ea"/>
              </a:rPr>
              <a:t>검증용</a:t>
            </a:r>
            <a:r>
              <a:rPr lang="en-US" altLang="ko-KR" sz="1200">
                <a:latin typeface="+mn-ea"/>
              </a:rPr>
              <a:t>		: validation		: 20%</a:t>
            </a:r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r>
              <a:rPr lang="ko-KR" altLang="en-US" sz="1400">
                <a:latin typeface="+mn-ea"/>
              </a:rPr>
              <a:t>평가 데이터 </a:t>
            </a:r>
            <a:r>
              <a:rPr lang="en-US" altLang="ko-KR" sz="1400">
                <a:latin typeface="+mn-ea"/>
              </a:rPr>
              <a:t>: test</a:t>
            </a: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ECDA94-E3DC-0E2E-B7EC-B5C59BC7FB6D}"/>
              </a:ext>
            </a:extLst>
          </p:cNvPr>
          <p:cNvSpPr txBox="1"/>
          <p:nvPr/>
        </p:nvSpPr>
        <p:spPr>
          <a:xfrm>
            <a:off x="6969125" y="1412776"/>
            <a:ext cx="2592388" cy="138499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ephochs</a:t>
            </a: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훈련 집합 횟수</a:t>
            </a: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batch_size</a:t>
            </a: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훈련 집합당 훈련 횟수</a:t>
            </a: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1200">
              <a:latin typeface="+mn-ea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42FAB7F-450A-9555-D329-2427FC2CAF35}"/>
              </a:ext>
            </a:extLst>
          </p:cNvPr>
          <p:cNvSpPr/>
          <p:nvPr/>
        </p:nvSpPr>
        <p:spPr>
          <a:xfrm>
            <a:off x="776536" y="6165304"/>
            <a:ext cx="4116177" cy="442324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rgbClr val="0070C0"/>
                </a:solidFill>
              </a:rPr>
              <a:t>Validation (</a:t>
            </a:r>
            <a:r>
              <a:rPr lang="ko-KR" altLang="en-US">
                <a:solidFill>
                  <a:srgbClr val="0070C0"/>
                </a:solidFill>
              </a:rPr>
              <a:t>검증용 데이터</a:t>
            </a:r>
            <a:r>
              <a:rPr lang="en-US" altLang="ko-KR">
                <a:solidFill>
                  <a:srgbClr val="0070C0"/>
                </a:solidFill>
              </a:rPr>
              <a:t>)</a:t>
            </a:r>
            <a:endParaRPr lang="ko-KR" altLang="en-US">
              <a:solidFill>
                <a:srgbClr val="0070C0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E867F0B-0AB9-244F-82DC-B876D9BCE93F}"/>
              </a:ext>
            </a:extLst>
          </p:cNvPr>
          <p:cNvSpPr/>
          <p:nvPr/>
        </p:nvSpPr>
        <p:spPr>
          <a:xfrm>
            <a:off x="4953000" y="4365104"/>
            <a:ext cx="2016125" cy="223254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rgbClr val="0070C0"/>
                </a:solidFill>
              </a:rPr>
              <a:t>Test</a:t>
            </a:r>
          </a:p>
          <a:p>
            <a:pPr algn="ctr"/>
            <a:r>
              <a:rPr lang="en-US" altLang="ko-KR">
                <a:solidFill>
                  <a:srgbClr val="0070C0"/>
                </a:solidFill>
              </a:rPr>
              <a:t>(</a:t>
            </a:r>
            <a:r>
              <a:rPr lang="ko-KR" altLang="en-US">
                <a:solidFill>
                  <a:srgbClr val="0070C0"/>
                </a:solidFill>
              </a:rPr>
              <a:t>평가 데이터</a:t>
            </a:r>
            <a:r>
              <a:rPr lang="en-US" altLang="ko-KR">
                <a:solidFill>
                  <a:srgbClr val="0070C0"/>
                </a:solidFill>
              </a:rPr>
              <a:t>)</a:t>
            </a:r>
            <a:endParaRPr lang="ko-KR" altLang="en-US">
              <a:solidFill>
                <a:srgbClr val="0070C0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58D7A99-3853-72DD-6D0A-319CF9EC174C}"/>
              </a:ext>
            </a:extLst>
          </p:cNvPr>
          <p:cNvSpPr/>
          <p:nvPr/>
        </p:nvSpPr>
        <p:spPr>
          <a:xfrm>
            <a:off x="776536" y="4365104"/>
            <a:ext cx="4116177" cy="1790222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rgbClr val="0070C0"/>
                </a:solidFill>
              </a:rPr>
              <a:t>Train</a:t>
            </a:r>
          </a:p>
          <a:p>
            <a:pPr algn="ctr"/>
            <a:r>
              <a:rPr lang="en-US" altLang="ko-KR">
                <a:solidFill>
                  <a:srgbClr val="0070C0"/>
                </a:solidFill>
              </a:rPr>
              <a:t>(</a:t>
            </a:r>
            <a:r>
              <a:rPr lang="ko-KR" altLang="en-US">
                <a:solidFill>
                  <a:srgbClr val="0070C0"/>
                </a:solidFill>
              </a:rPr>
              <a:t>훈련용 데이터</a:t>
            </a:r>
            <a:r>
              <a:rPr lang="en-US" altLang="ko-KR">
                <a:solidFill>
                  <a:srgbClr val="0070C0"/>
                </a:solidFill>
              </a:rPr>
              <a:t>)</a:t>
            </a:r>
            <a:endParaRPr lang="ko-KR" altLang="en-US">
              <a:solidFill>
                <a:srgbClr val="0070C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A94C44-93F1-A1BF-B724-0D3BE5AF6391}"/>
              </a:ext>
            </a:extLst>
          </p:cNvPr>
          <p:cNvSpPr txBox="1"/>
          <p:nvPr/>
        </p:nvSpPr>
        <p:spPr>
          <a:xfrm>
            <a:off x="4963048" y="4365104"/>
            <a:ext cx="566016" cy="27699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altLang="ko-KR" sz="1200">
                <a:latin typeface="+mn-ea"/>
              </a:rPr>
              <a:t>20%</a:t>
            </a:r>
            <a:endParaRPr lang="ko-KR" altLang="en-US" sz="1200"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0CBAA5-32A6-8DC6-6962-89372DE4A479}"/>
              </a:ext>
            </a:extLst>
          </p:cNvPr>
          <p:cNvSpPr txBox="1"/>
          <p:nvPr/>
        </p:nvSpPr>
        <p:spPr>
          <a:xfrm>
            <a:off x="776536" y="4365104"/>
            <a:ext cx="566016" cy="27699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altLang="ko-KR" sz="1200">
                <a:latin typeface="+mn-ea"/>
              </a:rPr>
              <a:t>80%</a:t>
            </a:r>
            <a:endParaRPr lang="ko-KR" altLang="en-US" sz="1200">
              <a:latin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C41DB3-A375-70B2-CCCD-052E21AE28E2}"/>
              </a:ext>
            </a:extLst>
          </p:cNvPr>
          <p:cNvSpPr txBox="1"/>
          <p:nvPr/>
        </p:nvSpPr>
        <p:spPr>
          <a:xfrm>
            <a:off x="776536" y="6155326"/>
            <a:ext cx="566016" cy="27699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altLang="ko-KR" sz="1200">
                <a:latin typeface="+mn-ea"/>
              </a:rPr>
              <a:t>20%</a:t>
            </a:r>
            <a:endParaRPr lang="ko-KR" altLang="en-US" sz="12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5891336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keras.layers.Dense (</a:t>
            </a:r>
            <a:r>
              <a:rPr lang="ko-KR" altLang="en-US" sz="1600">
                <a:latin typeface="+mn-ea"/>
              </a:rPr>
              <a:t>밀집망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180880" cy="351480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Model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 = keras.models.Sequential()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#--- nb_classes = 28 * 28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</a:t>
            </a:r>
            <a:r>
              <a:rPr lang="en-US" altLang="ko-KR" sz="1400" u="sng">
                <a:solidFill>
                  <a:srgbClr val="00B050"/>
                </a:solidFill>
                <a:latin typeface="+mn-ea"/>
              </a:rPr>
              <a:t>keras.layers.Dense</a:t>
            </a:r>
            <a:r>
              <a:rPr lang="en-US" altLang="ko-KR" sz="1400">
                <a:latin typeface="+mn-ea"/>
              </a:rPr>
              <a:t>(self.nb_classes, input_shape=(reshaped,), activation=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'softmax</a:t>
            </a:r>
            <a:r>
              <a:rPr lang="en-US" altLang="ko-KR" sz="1400">
                <a:latin typeface="+mn-ea"/>
              </a:rPr>
              <a:t>'))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model.compile(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optimizer=self.optimizer,				#--- 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Adam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loss=self.loss_function,				#--- 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categorical_crossentropy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metrics=[ self.metrics ]				#--- 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accuracy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)</a:t>
            </a:r>
          </a:p>
          <a:p>
            <a:endParaRPr lang="en-US" altLang="ko-KR" sz="1600">
              <a:latin typeface="+mn-ea"/>
            </a:endParaRP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029022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keras.layers.Dense (</a:t>
            </a:r>
            <a:r>
              <a:rPr lang="ko-KR" altLang="en-US" sz="1600">
                <a:latin typeface="+mn-ea"/>
              </a:rPr>
              <a:t>밀집망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32193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Output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Model: "sequential"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_________________________________________________________________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Layer (type)                Output Shape              Param #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=================================================================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dense (Dense)               (None, 10)                7850		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#--- (28 * 28) * 10 + 10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=================================================================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Total params: 7,850				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Trainable params: 7,850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Non-trainable params: 0</a:t>
            </a:r>
          </a:p>
          <a:p>
            <a:endParaRPr lang="en-US" altLang="ko-KR" sz="16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14055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keras.layers.Dense (</a:t>
            </a:r>
            <a:r>
              <a:rPr lang="ko-KR" altLang="en-US" sz="1600">
                <a:latin typeface="+mn-ea"/>
              </a:rPr>
              <a:t>밀집망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485671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Output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Epoch 1/35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94/94 [==============================] - 1s 4ms/step - </a:t>
            </a:r>
            <a:r>
              <a:rPr lang="en-US" altLang="ko-KR" sz="1400">
                <a:solidFill>
                  <a:srgbClr val="00B050"/>
                </a:solidFill>
                <a:latin typeface="+mn-ea"/>
              </a:rPr>
              <a:t>loss: 1.2428 - accuracy: 0.6838</a:t>
            </a:r>
            <a:r>
              <a:rPr lang="en-US" altLang="ko-KR" sz="1400">
                <a:latin typeface="+mn-ea"/>
              </a:rPr>
              <a:t> - 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val_loss: 0.7018 - val_accuracy: 0.8438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Epoch 2/35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94/94 [==============================] - 0s 3ms/step - loss: 0.6172 - accuracy: 0.8523 - val_loss: 0.4953 - val_accuracy: 0.8803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… </a:t>
            </a:r>
            <a:r>
              <a:rPr lang="ko-KR" altLang="en-US" sz="1400">
                <a:latin typeface="+mn-ea"/>
              </a:rPr>
              <a:t>생략 </a:t>
            </a:r>
            <a:r>
              <a:rPr lang="en-US" altLang="ko-KR" sz="1400">
                <a:latin typeface="+mn-ea"/>
              </a:rPr>
              <a:t>…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Epoch 34/35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94/94 [==============================] - 0s 3ms/step - loss: 0.2570 - accuracy: 0.9283 - val_loss: 0.2617 - val_accuracy: 0.9294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Epoch 35/35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94/94 [==============================] - 0s 3ms/step - loss: 0.2555 - accuracy: 0.9287 - val_loss: 0.2627 - val_accuracy: 0.9287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313/313 [==============================] - 0s 1ms/step - loss: 0.2669 - 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accuracy: 0.9269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Test accuracy: 0.9269000291824341</a:t>
            </a:r>
          </a:p>
          <a:p>
            <a:endParaRPr lang="en-US" altLang="ko-KR" sz="16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988539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keras.layers.Dense (</a:t>
            </a:r>
            <a:r>
              <a:rPr lang="ko-KR" altLang="en-US" sz="1600">
                <a:latin typeface="+mn-ea"/>
              </a:rPr>
              <a:t>밀집망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Graph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A0C6E5A-4686-93A4-C05D-749D865645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528" y="1751330"/>
            <a:ext cx="8243055" cy="4341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9578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Deep Learning </a:t>
            </a:r>
            <a:r>
              <a:rPr lang="ko-KR" altLang="en-US" sz="2400"/>
              <a:t>응용</a:t>
            </a:r>
            <a:endParaRPr lang="ko-KR" altLang="en-US" sz="2400" dirty="0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0C35027-37D7-07FA-B06C-F3D572C227CB}"/>
              </a:ext>
            </a:extLst>
          </p:cNvPr>
          <p:cNvSpPr/>
          <p:nvPr/>
        </p:nvSpPr>
        <p:spPr>
          <a:xfrm>
            <a:off x="344488" y="62209"/>
            <a:ext cx="9217025" cy="430887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Deep Learning </a:t>
            </a:r>
            <a:r>
              <a:rPr lang="ko-KR" altLang="en-US"/>
              <a:t>응용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D8A2969-4328-A013-2A67-CAAF329799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765175"/>
            <a:ext cx="1728192" cy="172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FB3FED4-6FFB-9FE9-DBE2-A14226B21D19}"/>
              </a:ext>
            </a:extLst>
          </p:cNvPr>
          <p:cNvSpPr txBox="1"/>
          <p:nvPr/>
        </p:nvSpPr>
        <p:spPr>
          <a:xfrm>
            <a:off x="347937" y="2493367"/>
            <a:ext cx="33089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https://www.cs.toronto.edu/~kriz/cifar.html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B0306B-AEF2-906C-D07A-82B6F8F5FA2B}"/>
              </a:ext>
            </a:extLst>
          </p:cNvPr>
          <p:cNvSpPr txBox="1"/>
          <p:nvPr/>
        </p:nvSpPr>
        <p:spPr>
          <a:xfrm>
            <a:off x="2066189" y="765175"/>
            <a:ext cx="19507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+mn-ea"/>
              </a:rPr>
              <a:t>60,000 </a:t>
            </a:r>
            <a:r>
              <a:rPr lang="ko-KR" altLang="en-US" sz="1200">
                <a:latin typeface="+mn-ea"/>
              </a:rPr>
              <a:t>이미지</a:t>
            </a:r>
            <a:endParaRPr lang="en-US" altLang="ko-KR" sz="1200">
              <a:latin typeface="+mn-ea"/>
            </a:endParaRPr>
          </a:p>
          <a:p>
            <a:pPr marL="174625"/>
            <a:r>
              <a:rPr lang="en-US" altLang="ko-KR" sz="1200">
                <a:latin typeface="+mn-ea"/>
              </a:rPr>
              <a:t>100</a:t>
            </a:r>
            <a:r>
              <a:rPr lang="ko-KR" altLang="en-US" sz="1200">
                <a:latin typeface="+mn-ea"/>
              </a:rPr>
              <a:t>개 분류</a:t>
            </a:r>
            <a:endParaRPr lang="en-US" altLang="ko-KR" sz="1200">
              <a:latin typeface="+mn-ea"/>
            </a:endParaRPr>
          </a:p>
          <a:p>
            <a:pPr marL="174625"/>
            <a:r>
              <a:rPr lang="ko-KR" altLang="en-US" sz="1200">
                <a:latin typeface="+mn-ea"/>
              </a:rPr>
              <a:t>분류당 </a:t>
            </a:r>
            <a:r>
              <a:rPr lang="en-US" altLang="ko-KR" sz="1200">
                <a:latin typeface="+mn-ea"/>
              </a:rPr>
              <a:t>600</a:t>
            </a:r>
            <a:r>
              <a:rPr lang="ko-KR" altLang="en-US" sz="1200">
                <a:latin typeface="+mn-ea"/>
              </a:rPr>
              <a:t>개 이미지</a:t>
            </a:r>
            <a:endParaRPr lang="en-US" altLang="ko-KR" sz="1200">
              <a:latin typeface="+mn-ea"/>
            </a:endParaRPr>
          </a:p>
          <a:p>
            <a:endParaRPr lang="en-US" altLang="ko-KR" sz="1200">
              <a:latin typeface="+mn-ea"/>
            </a:endParaRPr>
          </a:p>
          <a:p>
            <a:r>
              <a:rPr lang="en-US" altLang="ko-KR" sz="1200">
                <a:latin typeface="+mn-ea"/>
              </a:rPr>
              <a:t>32 * 32 picels</a:t>
            </a:r>
            <a:endParaRPr lang="ko-KR" altLang="en-US" sz="1200">
              <a:latin typeface="+mn-ea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D08021D-FA5F-2FDD-B8B4-4B41DD2D0AFC}"/>
              </a:ext>
            </a:extLst>
          </p:cNvPr>
          <p:cNvSpPr/>
          <p:nvPr/>
        </p:nvSpPr>
        <p:spPr>
          <a:xfrm>
            <a:off x="4953000" y="770787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분</a:t>
            </a:r>
            <a:endParaRPr lang="en-US" altLang="ko-KR" b="1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류</a:t>
            </a:r>
            <a:endParaRPr lang="en-US" altLang="ko-KR" b="1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기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C67108F-985D-7C6F-F2FC-DB9AC8F076AE}"/>
              </a:ext>
            </a:extLst>
          </p:cNvPr>
          <p:cNvSpPr/>
          <p:nvPr/>
        </p:nvSpPr>
        <p:spPr>
          <a:xfrm>
            <a:off x="5791246" y="3843901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이</a:t>
            </a:r>
            <a:endParaRPr lang="en-US" altLang="ko-KR" b="1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미</a:t>
            </a:r>
            <a:endParaRPr lang="en-US" altLang="ko-KR" b="1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지</a:t>
            </a:r>
            <a:endParaRPr lang="en-US" altLang="ko-KR" b="1">
              <a:solidFill>
                <a:srgbClr val="0070C0"/>
              </a:solidFill>
              <a:latin typeface="+mn-ea"/>
            </a:endParaRPr>
          </a:p>
          <a:p>
            <a:pPr algn="ctr"/>
            <a:endParaRPr lang="en-US" altLang="ko-KR" b="1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생</a:t>
            </a:r>
            <a:endParaRPr lang="en-US" altLang="ko-KR" b="1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성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741120D-BBCA-CB04-99CB-04617E163DBB}"/>
              </a:ext>
            </a:extLst>
          </p:cNvPr>
          <p:cNvSpPr/>
          <p:nvPr/>
        </p:nvSpPr>
        <p:spPr>
          <a:xfrm>
            <a:off x="7473280" y="3842321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분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류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기</a:t>
            </a:r>
            <a:endParaRPr lang="en-US" altLang="ko-KR" sz="1600">
              <a:latin typeface="+mn-ea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C983BB0F-CB9B-53C3-E836-2B36FB66BB6D}"/>
              </a:ext>
            </a:extLst>
          </p:cNvPr>
          <p:cNvCxnSpPr>
            <a:cxnSpLocks/>
            <a:stCxn id="11" idx="3"/>
            <a:endCxn id="13" idx="1"/>
          </p:cNvCxnSpPr>
          <p:nvPr/>
        </p:nvCxnSpPr>
        <p:spPr>
          <a:xfrm flipV="1">
            <a:off x="6511246" y="5102321"/>
            <a:ext cx="962034" cy="15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9F13FFB-A55E-4DC0-8C8C-0C9B4F0B6019}"/>
              </a:ext>
            </a:extLst>
          </p:cNvPr>
          <p:cNvSpPr txBox="1"/>
          <p:nvPr/>
        </p:nvSpPr>
        <p:spPr>
          <a:xfrm>
            <a:off x="5402466" y="3429000"/>
            <a:ext cx="3168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solidFill>
                  <a:srgbClr val="00B050"/>
                </a:solidFill>
                <a:latin typeface="+mn-ea"/>
              </a:rPr>
              <a:t>생성기  </a:t>
            </a:r>
            <a:r>
              <a:rPr lang="en-US" altLang="ko-KR">
                <a:solidFill>
                  <a:srgbClr val="00B050"/>
                </a:solidFill>
                <a:latin typeface="+mn-ea"/>
                <a:sym typeface="Wingdings" panose="05000000000000000000" pitchFamily="2" charset="2"/>
              </a:rPr>
              <a:t>  </a:t>
            </a:r>
            <a:r>
              <a:rPr lang="ko-KR" altLang="en-US">
                <a:solidFill>
                  <a:srgbClr val="00B050"/>
                </a:solidFill>
                <a:latin typeface="+mn-ea"/>
                <a:sym typeface="Wingdings" panose="05000000000000000000" pitchFamily="2" charset="2"/>
              </a:rPr>
              <a:t>분류기</a:t>
            </a:r>
            <a:endParaRPr lang="ko-KR" altLang="en-US">
              <a:solidFill>
                <a:srgbClr val="00B050"/>
              </a:solidFill>
              <a:latin typeface="+mn-ea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D47649A-1543-F88E-D6AC-081A765141A2}"/>
              </a:ext>
            </a:extLst>
          </p:cNvPr>
          <p:cNvSpPr/>
          <p:nvPr/>
        </p:nvSpPr>
        <p:spPr>
          <a:xfrm>
            <a:off x="1721984" y="3842321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이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미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지</a:t>
            </a:r>
            <a:endParaRPr lang="en-US" altLang="ko-KR" sz="1600">
              <a:latin typeface="+mn-ea"/>
            </a:endParaRPr>
          </a:p>
          <a:p>
            <a:pPr algn="ctr"/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생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성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6675282-043C-1CB0-81B7-370602591381}"/>
              </a:ext>
            </a:extLst>
          </p:cNvPr>
          <p:cNvSpPr txBox="1"/>
          <p:nvPr/>
        </p:nvSpPr>
        <p:spPr>
          <a:xfrm>
            <a:off x="1104324" y="3429000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solidFill>
                  <a:srgbClr val="00B050"/>
                </a:solidFill>
                <a:latin typeface="+mn-ea"/>
              </a:rPr>
              <a:t>생성기</a:t>
            </a:r>
          </a:p>
        </p:txBody>
      </p:sp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E47B2F8E-43E5-E541-3985-FCA0193160EE}"/>
              </a:ext>
            </a:extLst>
          </p:cNvPr>
          <p:cNvSpPr/>
          <p:nvPr/>
        </p:nvSpPr>
        <p:spPr>
          <a:xfrm>
            <a:off x="3512840" y="4721029"/>
            <a:ext cx="1260000" cy="720000"/>
          </a:xfrm>
          <a:prstGeom prst="rightArrow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AD62556B-DBF4-535D-234A-0CC9D707E4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6196" y="1052736"/>
            <a:ext cx="3871867" cy="2016224"/>
          </a:xfrm>
          <a:prstGeom prst="rect">
            <a:avLst/>
          </a:prstGeom>
        </p:spPr>
      </p:pic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679A2C8E-C31A-AC05-A89B-0E37EED4A224}"/>
              </a:ext>
            </a:extLst>
          </p:cNvPr>
          <p:cNvSpPr/>
          <p:nvPr/>
        </p:nvSpPr>
        <p:spPr>
          <a:xfrm>
            <a:off x="4592960" y="584677"/>
            <a:ext cx="1440160" cy="2805351"/>
          </a:xfrm>
          <a:prstGeom prst="roundRect">
            <a:avLst/>
          </a:prstGeom>
          <a:solidFill>
            <a:srgbClr val="0070C0">
              <a:alpha val="30000"/>
            </a:srgbClr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34ECA08-487E-056C-2FC7-661F9AD886E5}"/>
              </a:ext>
            </a:extLst>
          </p:cNvPr>
          <p:cNvSpPr txBox="1"/>
          <p:nvPr/>
        </p:nvSpPr>
        <p:spPr>
          <a:xfrm>
            <a:off x="5529064" y="3068960"/>
            <a:ext cx="43204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https://www.freshworks.com/ko/freshdesk/kblogs/deep-learning/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A2CDD7FC-6EB6-02E2-F184-8FF1E3A572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2280" y="523204"/>
            <a:ext cx="2166266" cy="529532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66ECBBFC-B2F3-66E9-5E64-F34FAA04E4E6}"/>
              </a:ext>
            </a:extLst>
          </p:cNvPr>
          <p:cNvSpPr txBox="1"/>
          <p:nvPr/>
        </p:nvSpPr>
        <p:spPr>
          <a:xfrm>
            <a:off x="2436707" y="3427180"/>
            <a:ext cx="250192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+mn-ea"/>
              </a:rPr>
              <a:t>y = f(x)</a:t>
            </a:r>
          </a:p>
          <a:p>
            <a:r>
              <a:rPr lang="en-US" altLang="ko-KR" sz="1200">
                <a:latin typeface="+mn-ea"/>
              </a:rPr>
              <a:t>  = softmax(H(x))</a:t>
            </a:r>
          </a:p>
          <a:p>
            <a:r>
              <a:rPr lang="en-US" altLang="ko-KR" sz="1200">
                <a:latin typeface="+mn-ea"/>
              </a:rPr>
              <a:t>  = softmax(wx + b)</a:t>
            </a:r>
          </a:p>
          <a:p>
            <a:endParaRPr lang="en-US" altLang="ko-KR" sz="1200">
              <a:latin typeface="+mn-ea"/>
            </a:endParaRPr>
          </a:p>
          <a:p>
            <a:r>
              <a:rPr lang="en-US" altLang="ko-KR" sz="1200" b="1">
                <a:solidFill>
                  <a:srgbClr val="00B050"/>
                </a:solidFill>
                <a:latin typeface="+mn-ea"/>
              </a:rPr>
              <a:t>H(x) = wx + b</a:t>
            </a:r>
          </a:p>
          <a:p>
            <a:endParaRPr lang="en-US" altLang="ko-KR" sz="1200">
              <a:latin typeface="+mn-ea"/>
            </a:endParaRPr>
          </a:p>
          <a:p>
            <a:r>
              <a:rPr lang="en-US" altLang="ko-KR" sz="1200">
                <a:latin typeface="+mn-ea"/>
              </a:rPr>
              <a:t>wx = H(x) - b</a:t>
            </a:r>
          </a:p>
          <a:p>
            <a:r>
              <a:rPr lang="en-US" altLang="ko-KR" sz="1200">
                <a:latin typeface="+mn-ea"/>
              </a:rPr>
              <a:t>x = (H(x) - b) / w</a:t>
            </a:r>
          </a:p>
          <a:p>
            <a:endParaRPr lang="en-US" altLang="ko-KR" sz="1200">
              <a:latin typeface="+mn-ea"/>
            </a:endParaRPr>
          </a:p>
          <a:p>
            <a:r>
              <a:rPr lang="en-US" altLang="ko-KR" sz="1200">
                <a:latin typeface="+mn-ea"/>
              </a:rPr>
              <a:t>x = H(x) / w - b / w</a:t>
            </a:r>
          </a:p>
          <a:p>
            <a:r>
              <a:rPr lang="en-US" altLang="ko-KR" sz="1200">
                <a:latin typeface="+mn-ea"/>
              </a:rPr>
              <a:t> (y = wx + b </a:t>
            </a:r>
            <a:r>
              <a:rPr lang="ko-KR" altLang="en-US" sz="1200">
                <a:latin typeface="+mn-ea"/>
              </a:rPr>
              <a:t>형태</a:t>
            </a:r>
            <a:r>
              <a:rPr lang="en-US" altLang="ko-KR" sz="1200">
                <a:latin typeface="+mn-ea"/>
              </a:rPr>
              <a:t>)</a:t>
            </a:r>
          </a:p>
          <a:p>
            <a:endParaRPr lang="en-US" altLang="ko-KR" sz="1200">
              <a:latin typeface="+mn-ea"/>
            </a:endParaRPr>
          </a:p>
          <a:p>
            <a:r>
              <a:rPr lang="ko-KR" altLang="en-US" sz="1200">
                <a:latin typeface="+mn-ea"/>
              </a:rPr>
              <a:t>난수를 발생시켜 </a:t>
            </a:r>
            <a:r>
              <a:rPr lang="en-US" altLang="ko-KR" sz="1200">
                <a:latin typeface="+mn-ea"/>
              </a:rPr>
              <a:t>H(x)</a:t>
            </a:r>
            <a:r>
              <a:rPr lang="ko-KR" altLang="en-US" sz="1200">
                <a:latin typeface="+mn-ea"/>
              </a:rPr>
              <a:t>로 사용하면</a:t>
            </a:r>
            <a:endParaRPr lang="en-US" altLang="ko-KR" sz="1200">
              <a:latin typeface="+mn-ea"/>
            </a:endParaRPr>
          </a:p>
          <a:p>
            <a:r>
              <a:rPr lang="ko-KR" altLang="en-US" sz="1200">
                <a:latin typeface="+mn-ea"/>
              </a:rPr>
              <a:t>이미지</a:t>
            </a:r>
            <a:r>
              <a:rPr lang="en-US" altLang="ko-KR" sz="1200">
                <a:latin typeface="+mn-ea"/>
              </a:rPr>
              <a:t>(x)</a:t>
            </a:r>
            <a:r>
              <a:rPr lang="ko-KR" altLang="en-US" sz="1200">
                <a:latin typeface="+mn-ea"/>
              </a:rPr>
              <a:t>를 생성할 수 있음</a:t>
            </a:r>
            <a:endParaRPr lang="en-US" altLang="ko-KR" sz="1200">
              <a:latin typeface="+mn-ea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E745981-16C6-D1F4-305B-728E2A94BA05}"/>
              </a:ext>
            </a:extLst>
          </p:cNvPr>
          <p:cNvSpPr txBox="1"/>
          <p:nvPr/>
        </p:nvSpPr>
        <p:spPr>
          <a:xfrm>
            <a:off x="2441984" y="6104329"/>
            <a:ext cx="13449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solidFill>
                  <a:srgbClr val="C00000"/>
                </a:solidFill>
                <a:latin typeface="+mn-ea"/>
              </a:rPr>
              <a:t>학습 기능 없음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C04D771-5666-6140-6781-CC332CAEFCF5}"/>
              </a:ext>
            </a:extLst>
          </p:cNvPr>
          <p:cNvSpPr txBox="1"/>
          <p:nvPr/>
        </p:nvSpPr>
        <p:spPr>
          <a:xfrm>
            <a:off x="4953001" y="6330445"/>
            <a:ext cx="46050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solidFill>
                  <a:srgbClr val="0070C0"/>
                </a:solidFill>
                <a:latin typeface="+mn-ea"/>
              </a:rPr>
              <a:t>Generative AI (</a:t>
            </a:r>
            <a:r>
              <a:rPr lang="ko-KR" altLang="en-US" sz="1200">
                <a:solidFill>
                  <a:srgbClr val="0070C0"/>
                </a:solidFill>
                <a:latin typeface="+mn-ea"/>
              </a:rPr>
              <a:t>생성형 </a:t>
            </a:r>
            <a:r>
              <a:rPr lang="en-US" altLang="ko-KR" sz="1200">
                <a:solidFill>
                  <a:srgbClr val="0070C0"/>
                </a:solidFill>
                <a:latin typeface="+mn-ea"/>
              </a:rPr>
              <a:t>AI)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5EAA3E3-6DCD-18DD-87DC-17CB6B8F6D00}"/>
              </a:ext>
            </a:extLst>
          </p:cNvPr>
          <p:cNvSpPr txBox="1"/>
          <p:nvPr/>
        </p:nvSpPr>
        <p:spPr>
          <a:xfrm>
            <a:off x="6033040" y="938917"/>
            <a:ext cx="2547348" cy="252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https://brunch.co.kr/@linecard/321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4D7BD5F-5348-95C4-2D95-4202A9CD7EBE}"/>
              </a:ext>
            </a:extLst>
          </p:cNvPr>
          <p:cNvSpPr txBox="1"/>
          <p:nvPr/>
        </p:nvSpPr>
        <p:spPr>
          <a:xfrm>
            <a:off x="8215118" y="4963821"/>
            <a:ext cx="134639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latin typeface="+mn-ea"/>
              </a:rPr>
              <a:t>판별기로 사용</a:t>
            </a:r>
            <a:endParaRPr lang="en-US" altLang="ko-KR" sz="1200">
              <a:latin typeface="+mn-ea"/>
            </a:endParaRPr>
          </a:p>
          <a:p>
            <a:endParaRPr lang="en-US" altLang="ko-KR" sz="1200">
              <a:latin typeface="+mn-ea"/>
            </a:endParaRPr>
          </a:p>
          <a:p>
            <a:endParaRPr lang="en-US" altLang="ko-KR" sz="1200">
              <a:latin typeface="+mn-ea"/>
            </a:endParaRPr>
          </a:p>
          <a:p>
            <a:r>
              <a:rPr lang="ko-KR" altLang="en-US" sz="1200">
                <a:latin typeface="+mn-ea"/>
              </a:rPr>
              <a:t>학습 </a:t>
            </a:r>
            <a:r>
              <a:rPr lang="en-US" altLang="ko-KR" sz="1200">
                <a:latin typeface="+mn-ea"/>
              </a:rPr>
              <a:t>X</a:t>
            </a:r>
          </a:p>
          <a:p>
            <a:r>
              <a:rPr lang="ko-KR" altLang="en-US" sz="1200">
                <a:latin typeface="+mn-ea"/>
              </a:rPr>
              <a:t>사용</a:t>
            </a:r>
            <a:endParaRPr lang="en-US" altLang="ko-KR" sz="1200">
              <a:latin typeface="+mn-ea"/>
            </a:endParaRPr>
          </a:p>
        </p:txBody>
      </p:sp>
      <p:sp>
        <p:nvSpPr>
          <p:cNvPr id="37" name="육각형 36">
            <a:extLst>
              <a:ext uri="{FF2B5EF4-FFF2-40B4-BE49-F238E27FC236}">
                <a16:creationId xmlns:a16="http://schemas.microsoft.com/office/drawing/2014/main" id="{B618F563-A6AF-B8E3-8C59-6DCF1A02E2C7}"/>
              </a:ext>
            </a:extLst>
          </p:cNvPr>
          <p:cNvSpPr>
            <a:spLocks noChangeAspect="1"/>
          </p:cNvSpPr>
          <p:nvPr/>
        </p:nvSpPr>
        <p:spPr>
          <a:xfrm>
            <a:off x="5113296" y="3429000"/>
            <a:ext cx="540000" cy="540000"/>
          </a:xfrm>
          <a:prstGeom prst="hexag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92A78EC-B483-8CC6-289A-02F834C731D2}"/>
              </a:ext>
            </a:extLst>
          </p:cNvPr>
          <p:cNvSpPr txBox="1"/>
          <p:nvPr/>
        </p:nvSpPr>
        <p:spPr>
          <a:xfrm>
            <a:off x="344489" y="123123"/>
            <a:ext cx="3024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srgbClr val="FFC000"/>
                </a:solidFill>
                <a:latin typeface="+mn-ea"/>
              </a:rPr>
              <a:t>2</a:t>
            </a:r>
            <a:r>
              <a:rPr lang="ko-KR" altLang="en-US" sz="1400">
                <a:solidFill>
                  <a:srgbClr val="FFC000"/>
                </a:solidFill>
                <a:latin typeface="+mn-ea"/>
              </a:rPr>
              <a:t>개 이상의 모델을 연결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E3A16037-7C59-A5CC-D714-EE5F67E925C5}"/>
              </a:ext>
            </a:extLst>
          </p:cNvPr>
          <p:cNvSpPr/>
          <p:nvPr/>
        </p:nvSpPr>
        <p:spPr>
          <a:xfrm>
            <a:off x="8348546" y="1304769"/>
            <a:ext cx="636902" cy="159352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E76338C-17D2-DC7E-ABF1-6FF3FF18E2A5}"/>
              </a:ext>
            </a:extLst>
          </p:cNvPr>
          <p:cNvSpPr txBox="1"/>
          <p:nvPr/>
        </p:nvSpPr>
        <p:spPr>
          <a:xfrm>
            <a:off x="5014874" y="4685360"/>
            <a:ext cx="8288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>
                <a:latin typeface="+mn-ea"/>
              </a:rPr>
              <a:t>난수</a:t>
            </a:r>
            <a:endParaRPr lang="en-US" altLang="ko-KR" sz="1200">
              <a:latin typeface="+mn-ea"/>
            </a:endParaRPr>
          </a:p>
          <a:p>
            <a:pPr algn="ctr"/>
            <a:r>
              <a:rPr lang="en-US" altLang="ko-KR" sz="1200">
                <a:latin typeface="+mn-ea"/>
              </a:rPr>
              <a:t>random</a:t>
            </a:r>
          </a:p>
          <a:p>
            <a:pPr algn="ctr"/>
            <a:endParaRPr lang="en-US" altLang="ko-KR" sz="1200">
              <a:latin typeface="+mn-ea"/>
            </a:endParaRPr>
          </a:p>
          <a:p>
            <a:pPr algn="ctr"/>
            <a:endParaRPr lang="en-US" altLang="ko-KR" sz="1200">
              <a:latin typeface="+mn-ea"/>
            </a:endParaRPr>
          </a:p>
          <a:p>
            <a:pPr algn="ctr"/>
            <a:endParaRPr lang="en-US" altLang="ko-KR" sz="1200">
              <a:latin typeface="+mn-ea"/>
            </a:endParaRPr>
          </a:p>
          <a:p>
            <a:pPr algn="ctr"/>
            <a:r>
              <a:rPr lang="ko-KR" altLang="en-US" sz="1200">
                <a:latin typeface="+mn-ea"/>
              </a:rPr>
              <a:t>학습</a:t>
            </a:r>
            <a:endParaRPr lang="en-US" altLang="ko-KR" sz="1200">
              <a:latin typeface="+mn-ea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115BAA4-1D56-C5C0-6E37-25BCDE664A5D}"/>
              </a:ext>
            </a:extLst>
          </p:cNvPr>
          <p:cNvSpPr txBox="1"/>
          <p:nvPr/>
        </p:nvSpPr>
        <p:spPr>
          <a:xfrm>
            <a:off x="6549954" y="4736177"/>
            <a:ext cx="7199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latin typeface="+mn-ea"/>
              </a:rPr>
              <a:t>이미지</a:t>
            </a:r>
            <a:endParaRPr lang="en-US" altLang="ko-KR" sz="12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764741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2690752" y="1844831"/>
            <a:ext cx="6870761" cy="4450449"/>
          </a:xfrm>
        </p:spPr>
        <p:txBody>
          <a:bodyPr/>
          <a:lstStyle/>
          <a:p>
            <a:pPr marL="714375" indent="-714375"/>
            <a:r>
              <a:rPr lang="en-US" altLang="ko-KR" sz="2400" dirty="0"/>
              <a:t>Introduction</a:t>
            </a:r>
          </a:p>
          <a:p>
            <a:pPr marL="714375" indent="-714375"/>
            <a:r>
              <a:rPr lang="en-US" altLang="ko-KR" sz="2400" dirty="0"/>
              <a:t>Algorithms</a:t>
            </a:r>
          </a:p>
          <a:p>
            <a:pPr marL="714375" indent="-714375"/>
            <a:r>
              <a:rPr lang="en-US" altLang="ko-KR" sz="2400" dirty="0">
                <a:latin typeface="+mn-ea"/>
              </a:rPr>
              <a:t>CNN (Convolutional Neural Networks)</a:t>
            </a:r>
          </a:p>
          <a:p>
            <a:pPr marL="714375" indent="-714375"/>
            <a:r>
              <a:rPr lang="en-US" altLang="ko-KR" sz="2400" dirty="0">
                <a:latin typeface="+mn-ea"/>
              </a:rPr>
              <a:t>LSTM (Long Short Term Memory Network)</a:t>
            </a:r>
          </a:p>
          <a:p>
            <a:pPr marL="714375" indent="-714375"/>
            <a:r>
              <a:rPr lang="en-US" altLang="ko-KR" sz="2400">
                <a:latin typeface="+mn-ea"/>
              </a:rPr>
              <a:t>RNN (Recurrent Neural Networks)</a:t>
            </a:r>
            <a:endParaRPr lang="en-US" altLang="ko-KR" sz="2400" dirty="0">
              <a:latin typeface="+mn-ea"/>
            </a:endParaRPr>
          </a:p>
          <a:p>
            <a:pPr marL="714375" indent="-714375"/>
            <a:r>
              <a:rPr lang="en-US" altLang="ko-KR" sz="2400" dirty="0">
                <a:latin typeface="+mn-ea"/>
              </a:rPr>
              <a:t>GAN (Generative Adversarial Networks)</a:t>
            </a:r>
          </a:p>
          <a:p>
            <a:pPr marL="714375" indent="-714375"/>
            <a:r>
              <a:rPr lang="en-US" altLang="ko-KR" sz="2400" dirty="0">
                <a:latin typeface="+mn-ea"/>
              </a:rPr>
              <a:t>RBFN (Radial Basis Function Network)</a:t>
            </a:r>
          </a:p>
          <a:p>
            <a:pPr marL="714375" indent="-714375"/>
            <a:r>
              <a:rPr lang="en-US" altLang="ko-KR" sz="2400" dirty="0">
                <a:latin typeface="+mn-ea"/>
              </a:rPr>
              <a:t>MLP (Multilayer Perceptron)</a:t>
            </a:r>
          </a:p>
          <a:p>
            <a:pPr marL="714375" indent="-714375"/>
            <a:r>
              <a:rPr lang="en-US" altLang="ko-KR" sz="2400" dirty="0">
                <a:latin typeface="+mn-ea"/>
              </a:rPr>
              <a:t>SOM (Self Organizing Map)</a:t>
            </a:r>
          </a:p>
          <a:p>
            <a:pPr marL="714375" indent="-714375"/>
            <a:endParaRPr lang="en-US" altLang="ko-KR" sz="24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목      차</a:t>
            </a:r>
          </a:p>
        </p:txBody>
      </p:sp>
    </p:spTree>
    <p:extLst>
      <p:ext uri="{BB962C8B-B14F-4D97-AF65-F5344CB8AC3E}">
        <p14:creationId xmlns:p14="http://schemas.microsoft.com/office/powerpoint/2010/main" val="12281933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Deep Learning </a:t>
            </a:r>
            <a:r>
              <a:rPr lang="ko-KR" altLang="en-US" sz="2400"/>
              <a:t>응용</a:t>
            </a:r>
            <a:endParaRPr lang="ko-KR" altLang="en-US" sz="2400" dirty="0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0C35027-37D7-07FA-B06C-F3D572C227CB}"/>
              </a:ext>
            </a:extLst>
          </p:cNvPr>
          <p:cNvSpPr/>
          <p:nvPr/>
        </p:nvSpPr>
        <p:spPr>
          <a:xfrm>
            <a:off x="344488" y="62209"/>
            <a:ext cx="9217025" cy="430887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Deep Learning </a:t>
            </a:r>
            <a:r>
              <a:rPr lang="ko-KR" altLang="en-US"/>
              <a:t>응용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D8A2969-4328-A013-2A67-CAAF329799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765175"/>
            <a:ext cx="1728192" cy="172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FB3FED4-6FFB-9FE9-DBE2-A14226B21D19}"/>
              </a:ext>
            </a:extLst>
          </p:cNvPr>
          <p:cNvSpPr txBox="1"/>
          <p:nvPr/>
        </p:nvSpPr>
        <p:spPr>
          <a:xfrm>
            <a:off x="347937" y="2493367"/>
            <a:ext cx="33089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https://www.cs.toronto.edu/~kriz/cifar.html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B0306B-AEF2-906C-D07A-82B6F8F5FA2B}"/>
              </a:ext>
            </a:extLst>
          </p:cNvPr>
          <p:cNvSpPr txBox="1"/>
          <p:nvPr/>
        </p:nvSpPr>
        <p:spPr>
          <a:xfrm>
            <a:off x="2066189" y="765175"/>
            <a:ext cx="19507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+mn-ea"/>
              </a:rPr>
              <a:t>60,000 </a:t>
            </a:r>
            <a:r>
              <a:rPr lang="ko-KR" altLang="en-US" sz="1200">
                <a:latin typeface="+mn-ea"/>
              </a:rPr>
              <a:t>이미지</a:t>
            </a:r>
            <a:endParaRPr lang="en-US" altLang="ko-KR" sz="1200">
              <a:latin typeface="+mn-ea"/>
            </a:endParaRPr>
          </a:p>
          <a:p>
            <a:pPr marL="174625"/>
            <a:r>
              <a:rPr lang="en-US" altLang="ko-KR" sz="1200">
                <a:latin typeface="+mn-ea"/>
              </a:rPr>
              <a:t>100</a:t>
            </a:r>
            <a:r>
              <a:rPr lang="ko-KR" altLang="en-US" sz="1200">
                <a:latin typeface="+mn-ea"/>
              </a:rPr>
              <a:t>개 분류</a:t>
            </a:r>
            <a:endParaRPr lang="en-US" altLang="ko-KR" sz="1200">
              <a:latin typeface="+mn-ea"/>
            </a:endParaRPr>
          </a:p>
          <a:p>
            <a:pPr marL="174625"/>
            <a:r>
              <a:rPr lang="ko-KR" altLang="en-US" sz="1200">
                <a:latin typeface="+mn-ea"/>
              </a:rPr>
              <a:t>분류당 </a:t>
            </a:r>
            <a:r>
              <a:rPr lang="en-US" altLang="ko-KR" sz="1200">
                <a:latin typeface="+mn-ea"/>
              </a:rPr>
              <a:t>600</a:t>
            </a:r>
            <a:r>
              <a:rPr lang="ko-KR" altLang="en-US" sz="1200">
                <a:latin typeface="+mn-ea"/>
              </a:rPr>
              <a:t>개 이미지</a:t>
            </a:r>
            <a:endParaRPr lang="en-US" altLang="ko-KR" sz="1200">
              <a:latin typeface="+mn-ea"/>
            </a:endParaRPr>
          </a:p>
          <a:p>
            <a:endParaRPr lang="en-US" altLang="ko-KR" sz="1200">
              <a:latin typeface="+mn-ea"/>
            </a:endParaRPr>
          </a:p>
          <a:p>
            <a:r>
              <a:rPr lang="en-US" altLang="ko-KR" sz="1200">
                <a:latin typeface="+mn-ea"/>
              </a:rPr>
              <a:t>32 * 32 picels</a:t>
            </a:r>
            <a:endParaRPr lang="ko-KR" altLang="en-US" sz="1200">
              <a:latin typeface="+mn-ea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D08021D-FA5F-2FDD-B8B4-4B41DD2D0AFC}"/>
              </a:ext>
            </a:extLst>
          </p:cNvPr>
          <p:cNvSpPr/>
          <p:nvPr/>
        </p:nvSpPr>
        <p:spPr>
          <a:xfrm>
            <a:off x="4953000" y="770787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분</a:t>
            </a:r>
            <a:endParaRPr lang="en-US" altLang="ko-KR" b="1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류</a:t>
            </a:r>
            <a:endParaRPr lang="en-US" altLang="ko-KR" b="1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기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C67108F-985D-7C6F-F2FC-DB9AC8F076AE}"/>
              </a:ext>
            </a:extLst>
          </p:cNvPr>
          <p:cNvSpPr/>
          <p:nvPr/>
        </p:nvSpPr>
        <p:spPr>
          <a:xfrm>
            <a:off x="2648744" y="3843901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생</a:t>
            </a:r>
            <a:endParaRPr lang="en-US" altLang="ko-KR" b="1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성</a:t>
            </a:r>
            <a:endParaRPr lang="en-US" altLang="ko-KR" b="1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기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C983BB0F-CB9B-53C3-E836-2B36FB66BB6D}"/>
              </a:ext>
            </a:extLst>
          </p:cNvPr>
          <p:cNvCxnSpPr>
            <a:cxnSpLocks/>
            <a:stCxn id="11" idx="3"/>
            <a:endCxn id="6" idx="1"/>
          </p:cNvCxnSpPr>
          <p:nvPr/>
        </p:nvCxnSpPr>
        <p:spPr>
          <a:xfrm>
            <a:off x="3368744" y="5103901"/>
            <a:ext cx="1097543" cy="4968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9F13FFB-A55E-4DC0-8C8C-0C9B4F0B6019}"/>
              </a:ext>
            </a:extLst>
          </p:cNvPr>
          <p:cNvSpPr txBox="1"/>
          <p:nvPr/>
        </p:nvSpPr>
        <p:spPr>
          <a:xfrm>
            <a:off x="3351326" y="3429000"/>
            <a:ext cx="3168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solidFill>
                  <a:srgbClr val="00B050"/>
                </a:solidFill>
                <a:latin typeface="+mn-ea"/>
              </a:rPr>
              <a:t>생성기  </a:t>
            </a:r>
            <a:r>
              <a:rPr lang="en-US" altLang="ko-KR">
                <a:solidFill>
                  <a:srgbClr val="00B050"/>
                </a:solidFill>
                <a:latin typeface="+mn-ea"/>
                <a:sym typeface="Wingdings" panose="05000000000000000000" pitchFamily="2" charset="2"/>
              </a:rPr>
              <a:t>  </a:t>
            </a:r>
            <a:r>
              <a:rPr lang="ko-KR" altLang="en-US">
                <a:solidFill>
                  <a:srgbClr val="00B050"/>
                </a:solidFill>
                <a:latin typeface="+mn-ea"/>
                <a:sym typeface="Wingdings" panose="05000000000000000000" pitchFamily="2" charset="2"/>
              </a:rPr>
              <a:t>판별기</a:t>
            </a:r>
            <a:endParaRPr lang="ko-KR" altLang="en-US">
              <a:solidFill>
                <a:srgbClr val="00B050"/>
              </a:solidFill>
              <a:latin typeface="+mn-ea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AD62556B-DBF4-535D-234A-0CC9D707E4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6196" y="1052736"/>
            <a:ext cx="3871867" cy="2016224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434ECA08-487E-056C-2FC7-661F9AD886E5}"/>
              </a:ext>
            </a:extLst>
          </p:cNvPr>
          <p:cNvSpPr txBox="1"/>
          <p:nvPr/>
        </p:nvSpPr>
        <p:spPr>
          <a:xfrm>
            <a:off x="5529064" y="3068960"/>
            <a:ext cx="43204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https://www.freshworks.com/ko/freshdesk/kblogs/deep-learning/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A2CDD7FC-6EB6-02E2-F184-8FF1E3A572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2280" y="523204"/>
            <a:ext cx="2166266" cy="529532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C04D771-5666-6140-6781-CC332CAEFCF5}"/>
              </a:ext>
            </a:extLst>
          </p:cNvPr>
          <p:cNvSpPr txBox="1"/>
          <p:nvPr/>
        </p:nvSpPr>
        <p:spPr>
          <a:xfrm>
            <a:off x="2486306" y="6330445"/>
            <a:ext cx="46050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solidFill>
                  <a:srgbClr val="0070C0"/>
                </a:solidFill>
                <a:latin typeface="+mn-ea"/>
              </a:rPr>
              <a:t>GAN (Generative Adversarial Networks, </a:t>
            </a:r>
            <a:r>
              <a:rPr lang="ko-KR" altLang="en-US" sz="1200">
                <a:solidFill>
                  <a:srgbClr val="0070C0"/>
                </a:solidFill>
                <a:latin typeface="+mn-ea"/>
              </a:rPr>
              <a:t>생성적 적대 신경망</a:t>
            </a:r>
            <a:r>
              <a:rPr lang="en-US" altLang="ko-KR" sz="1200">
                <a:solidFill>
                  <a:srgbClr val="0070C0"/>
                </a:solidFill>
                <a:latin typeface="+mn-ea"/>
              </a:rPr>
              <a:t>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5EAA3E3-6DCD-18DD-87DC-17CB6B8F6D00}"/>
              </a:ext>
            </a:extLst>
          </p:cNvPr>
          <p:cNvSpPr txBox="1"/>
          <p:nvPr/>
        </p:nvSpPr>
        <p:spPr>
          <a:xfrm>
            <a:off x="6033040" y="938917"/>
            <a:ext cx="2547348" cy="252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https://brunch.co.kr/@linecard/321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92A78EC-B483-8CC6-289A-02F834C731D2}"/>
              </a:ext>
            </a:extLst>
          </p:cNvPr>
          <p:cNvSpPr txBox="1"/>
          <p:nvPr/>
        </p:nvSpPr>
        <p:spPr>
          <a:xfrm>
            <a:off x="344489" y="123123"/>
            <a:ext cx="3024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srgbClr val="FFC000"/>
                </a:solidFill>
                <a:latin typeface="+mn-ea"/>
              </a:rPr>
              <a:t>2</a:t>
            </a:r>
            <a:r>
              <a:rPr lang="ko-KR" altLang="en-US" sz="1400">
                <a:solidFill>
                  <a:srgbClr val="FFC000"/>
                </a:solidFill>
                <a:latin typeface="+mn-ea"/>
              </a:rPr>
              <a:t>개 이상의 모델을 연결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82F074A5-B4BB-428B-55AD-F8A20F0719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6287" y="3848964"/>
            <a:ext cx="887213" cy="887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8AB9F4A9-1D41-E4EB-B6F7-8446972D86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6287" y="5157192"/>
            <a:ext cx="887213" cy="887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9DF61BF-A736-47D6-068D-C3A6564D1A8F}"/>
              </a:ext>
            </a:extLst>
          </p:cNvPr>
          <p:cNvSpPr txBox="1"/>
          <p:nvPr/>
        </p:nvSpPr>
        <p:spPr>
          <a:xfrm>
            <a:off x="4236695" y="4736177"/>
            <a:ext cx="13463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>
                <a:latin typeface="+mn-ea"/>
              </a:rPr>
              <a:t>이미지</a:t>
            </a:r>
            <a:endParaRPr lang="en-US" altLang="ko-KR" sz="1200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F00F01A-13A1-A8A4-A89C-810ED1A20F7A}"/>
              </a:ext>
            </a:extLst>
          </p:cNvPr>
          <p:cNvSpPr txBox="1"/>
          <p:nvPr/>
        </p:nvSpPr>
        <p:spPr>
          <a:xfrm>
            <a:off x="4236695" y="6031037"/>
            <a:ext cx="13463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>
                <a:latin typeface="+mn-ea"/>
              </a:rPr>
              <a:t>생성한 이미지</a:t>
            </a:r>
            <a:endParaRPr lang="en-US" altLang="ko-KR" sz="1200">
              <a:latin typeface="+mn-ea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365A325-4511-4E5F-5D6B-CF208DEEA988}"/>
              </a:ext>
            </a:extLst>
          </p:cNvPr>
          <p:cNvSpPr/>
          <p:nvPr/>
        </p:nvSpPr>
        <p:spPr>
          <a:xfrm>
            <a:off x="6132180" y="3842321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판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별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기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9CD29D9-D5A4-C854-6617-C99614E6D90E}"/>
              </a:ext>
            </a:extLst>
          </p:cNvPr>
          <p:cNvSpPr txBox="1"/>
          <p:nvPr/>
        </p:nvSpPr>
        <p:spPr>
          <a:xfrm>
            <a:off x="6969224" y="4365104"/>
            <a:ext cx="230425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latin typeface="+mn-ea"/>
              </a:rPr>
              <a:t>이미지를 생성하는 모델과</a:t>
            </a:r>
            <a:endParaRPr lang="en-US" altLang="ko-KR" sz="1200">
              <a:latin typeface="+mn-ea"/>
            </a:endParaRPr>
          </a:p>
          <a:p>
            <a:r>
              <a:rPr lang="ko-KR" altLang="en-US" sz="1200">
                <a:latin typeface="+mn-ea"/>
              </a:rPr>
              <a:t>이미지를 판별하는 모델을</a:t>
            </a:r>
            <a:endParaRPr lang="en-US" altLang="ko-KR" sz="1200">
              <a:latin typeface="+mn-ea"/>
            </a:endParaRPr>
          </a:p>
          <a:p>
            <a:r>
              <a:rPr lang="ko-KR" altLang="en-US" sz="1200">
                <a:latin typeface="+mn-ea"/>
              </a:rPr>
              <a:t>모두 학습 시킨다</a:t>
            </a:r>
            <a:endParaRPr lang="en-US" altLang="ko-KR" sz="1200">
              <a:latin typeface="+mn-ea"/>
            </a:endParaRPr>
          </a:p>
          <a:p>
            <a:endParaRPr lang="en-US" altLang="ko-KR" sz="1200">
              <a:latin typeface="+mn-ea"/>
            </a:endParaRPr>
          </a:p>
          <a:p>
            <a:endParaRPr lang="en-US" altLang="ko-KR" sz="1200">
              <a:latin typeface="+mn-ea"/>
            </a:endParaRPr>
          </a:p>
          <a:p>
            <a:r>
              <a:rPr lang="en-US" altLang="ko-KR" sz="1200">
                <a:latin typeface="+mn-ea"/>
              </a:rPr>
              <a:t>x : </a:t>
            </a:r>
            <a:r>
              <a:rPr lang="ko-KR" altLang="en-US" sz="1200">
                <a:latin typeface="+mn-ea"/>
              </a:rPr>
              <a:t>이미지</a:t>
            </a:r>
            <a:r>
              <a:rPr lang="en-US" altLang="ko-KR" sz="1200">
                <a:latin typeface="+mn-ea"/>
              </a:rPr>
              <a:t> </a:t>
            </a:r>
            <a:r>
              <a:rPr lang="ko-KR" altLang="en-US" sz="1200">
                <a:latin typeface="+mn-ea"/>
              </a:rPr>
              <a:t>또는 생성한 이미지</a:t>
            </a:r>
            <a:endParaRPr lang="en-US" altLang="ko-KR" sz="1200">
              <a:latin typeface="+mn-ea"/>
            </a:endParaRPr>
          </a:p>
          <a:p>
            <a:r>
              <a:rPr lang="en-US" altLang="ko-KR" sz="1200">
                <a:latin typeface="+mn-ea"/>
              </a:rPr>
              <a:t>y : </a:t>
            </a:r>
            <a:r>
              <a:rPr lang="ko-KR" altLang="en-US" sz="1200">
                <a:latin typeface="+mn-ea"/>
              </a:rPr>
              <a:t>사진</a:t>
            </a:r>
            <a:r>
              <a:rPr lang="en-US" altLang="ko-KR" sz="1200">
                <a:latin typeface="+mn-ea"/>
              </a:rPr>
              <a:t>, </a:t>
            </a:r>
            <a:r>
              <a:rPr lang="ko-KR" altLang="en-US" sz="1200">
                <a:latin typeface="+mn-ea"/>
              </a:rPr>
              <a:t>기계가 생성한 이미지</a:t>
            </a:r>
            <a:endParaRPr lang="en-US" altLang="ko-KR" sz="1200">
              <a:latin typeface="+mn-ea"/>
            </a:endParaRPr>
          </a:p>
        </p:txBody>
      </p:sp>
      <p:sp>
        <p:nvSpPr>
          <p:cNvPr id="23" name="육각형 22">
            <a:extLst>
              <a:ext uri="{FF2B5EF4-FFF2-40B4-BE49-F238E27FC236}">
                <a16:creationId xmlns:a16="http://schemas.microsoft.com/office/drawing/2014/main" id="{9F2B3107-F6F1-65F4-667E-E5D491FD0B80}"/>
              </a:ext>
            </a:extLst>
          </p:cNvPr>
          <p:cNvSpPr>
            <a:spLocks noChangeAspect="1"/>
          </p:cNvSpPr>
          <p:nvPr/>
        </p:nvSpPr>
        <p:spPr>
          <a:xfrm>
            <a:off x="1640632" y="3429000"/>
            <a:ext cx="540000" cy="540000"/>
          </a:xfrm>
          <a:prstGeom prst="hexag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2</a:t>
            </a:r>
            <a:endParaRPr lang="ko-KR" altLang="en-US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9081D5E6-904A-4056-DC87-45F38A91B033}"/>
              </a:ext>
            </a:extLst>
          </p:cNvPr>
          <p:cNvSpPr/>
          <p:nvPr/>
        </p:nvSpPr>
        <p:spPr>
          <a:xfrm>
            <a:off x="2288664" y="3765575"/>
            <a:ext cx="1440160" cy="2805351"/>
          </a:xfrm>
          <a:prstGeom prst="roundRect">
            <a:avLst/>
          </a:prstGeom>
          <a:solidFill>
            <a:srgbClr val="0070C0">
              <a:alpha val="30000"/>
            </a:srgbClr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37A2D212-7965-FAF2-79EB-9A0F69E50FD7}"/>
              </a:ext>
            </a:extLst>
          </p:cNvPr>
          <p:cNvCxnSpPr>
            <a:cxnSpLocks/>
            <a:stCxn id="5" idx="3"/>
            <a:endCxn id="16" idx="1"/>
          </p:cNvCxnSpPr>
          <p:nvPr/>
        </p:nvCxnSpPr>
        <p:spPr>
          <a:xfrm>
            <a:off x="5353500" y="4292571"/>
            <a:ext cx="778680" cy="8097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D3E306BD-B96D-A195-614B-77B4C9E040AF}"/>
              </a:ext>
            </a:extLst>
          </p:cNvPr>
          <p:cNvCxnSpPr>
            <a:cxnSpLocks/>
            <a:stCxn id="6" idx="3"/>
            <a:endCxn id="16" idx="1"/>
          </p:cNvCxnSpPr>
          <p:nvPr/>
        </p:nvCxnSpPr>
        <p:spPr>
          <a:xfrm flipV="1">
            <a:off x="5353500" y="5102321"/>
            <a:ext cx="778680" cy="4984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CE12B7D-4B87-AB81-2DD5-52080CC8D734}"/>
              </a:ext>
            </a:extLst>
          </p:cNvPr>
          <p:cNvCxnSpPr>
            <a:cxnSpLocks/>
            <a:stCxn id="1026" idx="3"/>
            <a:endCxn id="5" idx="1"/>
          </p:cNvCxnSpPr>
          <p:nvPr/>
        </p:nvCxnSpPr>
        <p:spPr>
          <a:xfrm>
            <a:off x="2072680" y="1629271"/>
            <a:ext cx="2393607" cy="26633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7798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Deep Learning </a:t>
            </a:r>
            <a:r>
              <a:rPr lang="ko-KR" altLang="en-US" sz="2400"/>
              <a:t>응용</a:t>
            </a:r>
            <a:endParaRPr lang="ko-KR" altLang="en-US" sz="24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D8A2969-4328-A013-2A67-CAAF329799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765175"/>
            <a:ext cx="1728192" cy="172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FB3FED4-6FFB-9FE9-DBE2-A14226B21D19}"/>
              </a:ext>
            </a:extLst>
          </p:cNvPr>
          <p:cNvSpPr txBox="1"/>
          <p:nvPr/>
        </p:nvSpPr>
        <p:spPr>
          <a:xfrm>
            <a:off x="347937" y="2493367"/>
            <a:ext cx="33089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https://www.cs.toronto.edu/~kriz/cifar.html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B0306B-AEF2-906C-D07A-82B6F8F5FA2B}"/>
              </a:ext>
            </a:extLst>
          </p:cNvPr>
          <p:cNvSpPr txBox="1"/>
          <p:nvPr/>
        </p:nvSpPr>
        <p:spPr>
          <a:xfrm>
            <a:off x="2066189" y="765175"/>
            <a:ext cx="19507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+mn-ea"/>
              </a:rPr>
              <a:t>60,000 </a:t>
            </a:r>
            <a:r>
              <a:rPr lang="ko-KR" altLang="en-US" sz="1200">
                <a:latin typeface="+mn-ea"/>
              </a:rPr>
              <a:t>이미지</a:t>
            </a:r>
            <a:endParaRPr lang="en-US" altLang="ko-KR" sz="1200">
              <a:latin typeface="+mn-ea"/>
            </a:endParaRPr>
          </a:p>
          <a:p>
            <a:pPr marL="174625"/>
            <a:r>
              <a:rPr lang="en-US" altLang="ko-KR" sz="1200">
                <a:latin typeface="+mn-ea"/>
              </a:rPr>
              <a:t>100</a:t>
            </a:r>
            <a:r>
              <a:rPr lang="ko-KR" altLang="en-US" sz="1200">
                <a:latin typeface="+mn-ea"/>
              </a:rPr>
              <a:t>개 분류</a:t>
            </a:r>
            <a:endParaRPr lang="en-US" altLang="ko-KR" sz="1200">
              <a:latin typeface="+mn-ea"/>
            </a:endParaRPr>
          </a:p>
          <a:p>
            <a:pPr marL="174625"/>
            <a:r>
              <a:rPr lang="ko-KR" altLang="en-US" sz="1200">
                <a:latin typeface="+mn-ea"/>
              </a:rPr>
              <a:t>분류당 </a:t>
            </a:r>
            <a:r>
              <a:rPr lang="en-US" altLang="ko-KR" sz="1200">
                <a:latin typeface="+mn-ea"/>
              </a:rPr>
              <a:t>600</a:t>
            </a:r>
            <a:r>
              <a:rPr lang="ko-KR" altLang="en-US" sz="1200">
                <a:latin typeface="+mn-ea"/>
              </a:rPr>
              <a:t>개 이미지</a:t>
            </a:r>
            <a:endParaRPr lang="en-US" altLang="ko-KR" sz="1200">
              <a:latin typeface="+mn-ea"/>
            </a:endParaRPr>
          </a:p>
          <a:p>
            <a:endParaRPr lang="en-US" altLang="ko-KR" sz="1200">
              <a:latin typeface="+mn-ea"/>
            </a:endParaRPr>
          </a:p>
          <a:p>
            <a:r>
              <a:rPr lang="en-US" altLang="ko-KR" sz="1200">
                <a:latin typeface="+mn-ea"/>
              </a:rPr>
              <a:t>32 * 32 picels</a:t>
            </a:r>
            <a:endParaRPr lang="ko-KR" altLang="en-US" sz="1200">
              <a:latin typeface="+mn-ea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D08021D-FA5F-2FDD-B8B4-4B41DD2D0AFC}"/>
              </a:ext>
            </a:extLst>
          </p:cNvPr>
          <p:cNvSpPr/>
          <p:nvPr/>
        </p:nvSpPr>
        <p:spPr>
          <a:xfrm>
            <a:off x="4953000" y="770787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solidFill>
                  <a:schemeClr val="tx1"/>
                </a:solidFill>
                <a:latin typeface="+mn-ea"/>
              </a:rPr>
              <a:t>분</a:t>
            </a:r>
            <a:endParaRPr lang="en-US" altLang="ko-KR" sz="160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1600">
                <a:solidFill>
                  <a:schemeClr val="tx1"/>
                </a:solidFill>
                <a:latin typeface="+mn-ea"/>
              </a:rPr>
              <a:t>류</a:t>
            </a:r>
            <a:endParaRPr lang="en-US" altLang="ko-KR" sz="160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1600">
                <a:solidFill>
                  <a:schemeClr val="tx1"/>
                </a:solidFill>
                <a:latin typeface="+mn-ea"/>
              </a:rPr>
              <a:t>기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741120D-BBCA-CB04-99CB-04617E163DBB}"/>
              </a:ext>
            </a:extLst>
          </p:cNvPr>
          <p:cNvSpPr/>
          <p:nvPr/>
        </p:nvSpPr>
        <p:spPr>
          <a:xfrm>
            <a:off x="7473280" y="3842321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이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미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지</a:t>
            </a:r>
            <a:endParaRPr lang="en-US" altLang="ko-KR" sz="1600">
              <a:latin typeface="+mn-ea"/>
            </a:endParaRPr>
          </a:p>
          <a:p>
            <a:pPr algn="ctr"/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생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성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C983BB0F-CB9B-53C3-E836-2B36FB66BB6D}"/>
              </a:ext>
            </a:extLst>
          </p:cNvPr>
          <p:cNvCxnSpPr>
            <a:cxnSpLocks/>
            <a:stCxn id="3" idx="3"/>
            <a:endCxn id="13" idx="1"/>
          </p:cNvCxnSpPr>
          <p:nvPr/>
        </p:nvCxnSpPr>
        <p:spPr>
          <a:xfrm>
            <a:off x="6511246" y="5102321"/>
            <a:ext cx="9620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9F13FFB-A55E-4DC0-8C8C-0C9B4F0B6019}"/>
              </a:ext>
            </a:extLst>
          </p:cNvPr>
          <p:cNvSpPr txBox="1"/>
          <p:nvPr/>
        </p:nvSpPr>
        <p:spPr>
          <a:xfrm>
            <a:off x="5424804" y="3429000"/>
            <a:ext cx="3168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solidFill>
                  <a:srgbClr val="00B050"/>
                </a:solidFill>
                <a:latin typeface="+mn-ea"/>
              </a:rPr>
              <a:t>Encoder  </a:t>
            </a:r>
            <a:r>
              <a:rPr lang="en-US" altLang="ko-KR">
                <a:solidFill>
                  <a:srgbClr val="00B050"/>
                </a:solidFill>
                <a:latin typeface="+mn-ea"/>
                <a:sym typeface="Wingdings" panose="05000000000000000000" pitchFamily="2" charset="2"/>
              </a:rPr>
              <a:t>  Decoder</a:t>
            </a:r>
            <a:endParaRPr lang="ko-KR" altLang="en-US">
              <a:solidFill>
                <a:srgbClr val="00B050"/>
              </a:solidFill>
              <a:latin typeface="+mn-ea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D47649A-1543-F88E-D6AC-081A765141A2}"/>
              </a:ext>
            </a:extLst>
          </p:cNvPr>
          <p:cNvSpPr/>
          <p:nvPr/>
        </p:nvSpPr>
        <p:spPr>
          <a:xfrm>
            <a:off x="1721984" y="3842321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이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미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지</a:t>
            </a:r>
            <a:endParaRPr lang="en-US" altLang="ko-KR" sz="1600">
              <a:latin typeface="+mn-ea"/>
            </a:endParaRPr>
          </a:p>
          <a:p>
            <a:pPr algn="ctr"/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생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성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6675282-043C-1CB0-81B7-370602591381}"/>
              </a:ext>
            </a:extLst>
          </p:cNvPr>
          <p:cNvSpPr txBox="1"/>
          <p:nvPr/>
        </p:nvSpPr>
        <p:spPr>
          <a:xfrm>
            <a:off x="1104324" y="3429000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solidFill>
                  <a:srgbClr val="00B050"/>
                </a:solidFill>
                <a:latin typeface="+mn-ea"/>
              </a:rPr>
              <a:t>생성기</a:t>
            </a:r>
          </a:p>
        </p:txBody>
      </p:sp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E47B2F8E-43E5-E541-3985-FCA0193160EE}"/>
              </a:ext>
            </a:extLst>
          </p:cNvPr>
          <p:cNvSpPr/>
          <p:nvPr/>
        </p:nvSpPr>
        <p:spPr>
          <a:xfrm>
            <a:off x="3512840" y="4721029"/>
            <a:ext cx="1260000" cy="720000"/>
          </a:xfrm>
          <a:prstGeom prst="rightArrow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CFD7CE8-1587-011D-E969-6037E13950F2}"/>
              </a:ext>
            </a:extLst>
          </p:cNvPr>
          <p:cNvSpPr/>
          <p:nvPr/>
        </p:nvSpPr>
        <p:spPr>
          <a:xfrm>
            <a:off x="5791246" y="3842321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분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류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기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1754A5-EA57-1A85-3499-D7B66FFA57F9}"/>
              </a:ext>
            </a:extLst>
          </p:cNvPr>
          <p:cNvSpPr txBox="1"/>
          <p:nvPr/>
        </p:nvSpPr>
        <p:spPr>
          <a:xfrm>
            <a:off x="2451074" y="3871369"/>
            <a:ext cx="250192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+mn-ea"/>
              </a:rPr>
              <a:t>y = softmax(H(x))</a:t>
            </a:r>
          </a:p>
          <a:p>
            <a:r>
              <a:rPr lang="en-US" altLang="ko-KR" sz="1200">
                <a:latin typeface="+mn-ea"/>
              </a:rPr>
              <a:t>   = softmax(wx + b)</a:t>
            </a:r>
          </a:p>
          <a:p>
            <a:endParaRPr lang="en-US" altLang="ko-KR" sz="1200">
              <a:latin typeface="+mn-ea"/>
            </a:endParaRPr>
          </a:p>
          <a:p>
            <a:r>
              <a:rPr lang="en-US" altLang="ko-KR" sz="1200" b="1">
                <a:solidFill>
                  <a:srgbClr val="00B050"/>
                </a:solidFill>
                <a:latin typeface="+mn-ea"/>
              </a:rPr>
              <a:t>H(x) = wx + b</a:t>
            </a:r>
          </a:p>
          <a:p>
            <a:endParaRPr lang="en-US" altLang="ko-KR" sz="1200">
              <a:latin typeface="+mn-ea"/>
            </a:endParaRPr>
          </a:p>
          <a:p>
            <a:r>
              <a:rPr lang="en-US" altLang="ko-KR" sz="1200">
                <a:latin typeface="+mn-ea"/>
              </a:rPr>
              <a:t>wx = H(x) - b</a:t>
            </a:r>
          </a:p>
          <a:p>
            <a:r>
              <a:rPr lang="en-US" altLang="ko-KR" sz="1200">
                <a:latin typeface="+mn-ea"/>
              </a:rPr>
              <a:t>x = (H(x) - b) / w</a:t>
            </a:r>
          </a:p>
          <a:p>
            <a:endParaRPr lang="en-US" altLang="ko-KR" sz="1200">
              <a:latin typeface="+mn-ea"/>
            </a:endParaRPr>
          </a:p>
          <a:p>
            <a:r>
              <a:rPr lang="ko-KR" altLang="en-US" sz="1200">
                <a:latin typeface="+mn-ea"/>
              </a:rPr>
              <a:t>난수를 발생시켜 </a:t>
            </a:r>
            <a:r>
              <a:rPr lang="en-US" altLang="ko-KR" sz="1200">
                <a:latin typeface="+mn-ea"/>
              </a:rPr>
              <a:t>H(x)</a:t>
            </a:r>
            <a:r>
              <a:rPr lang="ko-KR" altLang="en-US" sz="1200">
                <a:latin typeface="+mn-ea"/>
              </a:rPr>
              <a:t>로 사용하면</a:t>
            </a:r>
            <a:endParaRPr lang="en-US" altLang="ko-KR" sz="1200">
              <a:latin typeface="+mn-ea"/>
            </a:endParaRPr>
          </a:p>
          <a:p>
            <a:r>
              <a:rPr lang="ko-KR" altLang="en-US" sz="1200">
                <a:latin typeface="+mn-ea"/>
              </a:rPr>
              <a:t>이미지</a:t>
            </a:r>
            <a:r>
              <a:rPr lang="en-US" altLang="ko-KR" sz="1200">
                <a:latin typeface="+mn-ea"/>
              </a:rPr>
              <a:t>(x)</a:t>
            </a:r>
            <a:r>
              <a:rPr lang="ko-KR" altLang="en-US" sz="1200">
                <a:latin typeface="+mn-ea"/>
              </a:rPr>
              <a:t>를 생성할 수 있음</a:t>
            </a:r>
            <a:endParaRPr lang="en-US" altLang="ko-KR" sz="1200">
              <a:latin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0666D32-A315-BAF6-A4AA-DC97C3EC8847}"/>
              </a:ext>
            </a:extLst>
          </p:cNvPr>
          <p:cNvSpPr txBox="1"/>
          <p:nvPr/>
        </p:nvSpPr>
        <p:spPr>
          <a:xfrm>
            <a:off x="2441984" y="6053446"/>
            <a:ext cx="13449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solidFill>
                  <a:srgbClr val="C00000"/>
                </a:solidFill>
                <a:latin typeface="+mn-ea"/>
              </a:rPr>
              <a:t>학습 기능 없음</a:t>
            </a:r>
          </a:p>
        </p:txBody>
      </p:sp>
      <p:sp>
        <p:nvSpPr>
          <p:cNvPr id="19" name="육각형 18">
            <a:extLst>
              <a:ext uri="{FF2B5EF4-FFF2-40B4-BE49-F238E27FC236}">
                <a16:creationId xmlns:a16="http://schemas.microsoft.com/office/drawing/2014/main" id="{22C91EC6-BB68-FE5D-E971-9A77125B88AA}"/>
              </a:ext>
            </a:extLst>
          </p:cNvPr>
          <p:cNvSpPr>
            <a:spLocks noChangeAspect="1"/>
          </p:cNvSpPr>
          <p:nvPr/>
        </p:nvSpPr>
        <p:spPr>
          <a:xfrm>
            <a:off x="5113296" y="3429000"/>
            <a:ext cx="540000" cy="540000"/>
          </a:xfrm>
          <a:prstGeom prst="hexag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3</a:t>
            </a:r>
            <a:endParaRPr lang="ko-KR" altLang="en-US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1C9878A4-E350-58CD-C197-808202E8B0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6196" y="1052736"/>
            <a:ext cx="3871867" cy="201622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4E958C62-C09F-95C7-4779-6E96F8026CAB}"/>
              </a:ext>
            </a:extLst>
          </p:cNvPr>
          <p:cNvSpPr txBox="1"/>
          <p:nvPr/>
        </p:nvSpPr>
        <p:spPr>
          <a:xfrm>
            <a:off x="5529064" y="3068960"/>
            <a:ext cx="43204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https://www.freshworks.com/ko/freshdesk/kblogs/deep-learning/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2A5AD8E9-6A74-F5EA-6BAE-6FBDF2F844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2280" y="523204"/>
            <a:ext cx="2166266" cy="529532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9CA9D88D-B291-9F37-43B8-359E94780321}"/>
              </a:ext>
            </a:extLst>
          </p:cNvPr>
          <p:cNvSpPr txBox="1"/>
          <p:nvPr/>
        </p:nvSpPr>
        <p:spPr>
          <a:xfrm>
            <a:off x="6033040" y="938917"/>
            <a:ext cx="2547348" cy="252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https://brunch.co.kr/@linecard/321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90A2DD1-A63B-3714-A6B6-55B011805A70}"/>
              </a:ext>
            </a:extLst>
          </p:cNvPr>
          <p:cNvSpPr txBox="1"/>
          <p:nvPr/>
        </p:nvSpPr>
        <p:spPr>
          <a:xfrm>
            <a:off x="4953001" y="6330445"/>
            <a:ext cx="42484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solidFill>
                  <a:srgbClr val="0070C0"/>
                </a:solidFill>
                <a:latin typeface="+mn-ea"/>
              </a:rPr>
              <a:t>AutoEncoder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0C35027-37D7-07FA-B06C-F3D572C227CB}"/>
              </a:ext>
            </a:extLst>
          </p:cNvPr>
          <p:cNvSpPr/>
          <p:nvPr/>
        </p:nvSpPr>
        <p:spPr>
          <a:xfrm>
            <a:off x="344488" y="62209"/>
            <a:ext cx="9217025" cy="430887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Deep Learning </a:t>
            </a:r>
            <a:r>
              <a:rPr lang="ko-KR" altLang="en-US"/>
              <a:t>응용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66174FD-A127-A63D-81FD-721D54FE6D91}"/>
              </a:ext>
            </a:extLst>
          </p:cNvPr>
          <p:cNvSpPr txBox="1"/>
          <p:nvPr/>
        </p:nvSpPr>
        <p:spPr>
          <a:xfrm>
            <a:off x="344489" y="123123"/>
            <a:ext cx="3024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srgbClr val="FFC000"/>
                </a:solidFill>
                <a:latin typeface="+mn-ea"/>
              </a:rPr>
              <a:t>2</a:t>
            </a:r>
            <a:r>
              <a:rPr lang="ko-KR" altLang="en-US" sz="1400">
                <a:solidFill>
                  <a:srgbClr val="FFC000"/>
                </a:solidFill>
                <a:latin typeface="+mn-ea"/>
              </a:rPr>
              <a:t>개 이상의 모델을 연결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1E9F1AE-35FD-EF13-EE78-286AFB20F37C}"/>
              </a:ext>
            </a:extLst>
          </p:cNvPr>
          <p:cNvSpPr txBox="1"/>
          <p:nvPr/>
        </p:nvSpPr>
        <p:spPr>
          <a:xfrm>
            <a:off x="8184016" y="6053446"/>
            <a:ext cx="13449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solidFill>
                  <a:srgbClr val="C00000"/>
                </a:solidFill>
                <a:latin typeface="+mn-ea"/>
              </a:rPr>
              <a:t>학습 기능 없음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C3AF318-FBD3-7BB7-75F0-12A34296C399}"/>
              </a:ext>
            </a:extLst>
          </p:cNvPr>
          <p:cNvSpPr txBox="1"/>
          <p:nvPr/>
        </p:nvSpPr>
        <p:spPr>
          <a:xfrm>
            <a:off x="8202069" y="4077072"/>
            <a:ext cx="135944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latin typeface="+mn-ea"/>
              </a:rPr>
              <a:t>원본 이미지와 </a:t>
            </a:r>
            <a:endParaRPr lang="en-US" altLang="ko-KR" sz="1200">
              <a:latin typeface="+mn-ea"/>
            </a:endParaRPr>
          </a:p>
          <a:p>
            <a:r>
              <a:rPr lang="ko-KR" altLang="en-US" sz="1200">
                <a:latin typeface="+mn-ea"/>
              </a:rPr>
              <a:t>생성된 이미지의</a:t>
            </a:r>
            <a:endParaRPr lang="en-US" altLang="ko-KR" sz="1200">
              <a:latin typeface="+mn-ea"/>
            </a:endParaRPr>
          </a:p>
          <a:p>
            <a:r>
              <a:rPr lang="ko-KR" altLang="en-US" sz="1200">
                <a:latin typeface="+mn-ea"/>
              </a:rPr>
              <a:t>유사성으로 학습 가능</a:t>
            </a:r>
            <a:endParaRPr lang="en-US" altLang="ko-KR" sz="1200">
              <a:latin typeface="+mn-ea"/>
            </a:endParaRPr>
          </a:p>
          <a:p>
            <a:endParaRPr lang="en-US" altLang="ko-KR" sz="1200">
              <a:latin typeface="+mn-ea"/>
            </a:endParaRPr>
          </a:p>
          <a:p>
            <a:r>
              <a:rPr lang="ko-KR" altLang="en-US" sz="1200">
                <a:latin typeface="+mn-ea"/>
              </a:rPr>
              <a:t>단</a:t>
            </a:r>
            <a:r>
              <a:rPr lang="en-US" altLang="ko-KR" sz="1200">
                <a:latin typeface="+mn-ea"/>
              </a:rPr>
              <a:t>, </a:t>
            </a:r>
            <a:r>
              <a:rPr lang="ko-KR" altLang="en-US" sz="1200">
                <a:latin typeface="+mn-ea"/>
              </a:rPr>
              <a:t>학습의 의미가 없음</a:t>
            </a:r>
            <a:endParaRPr lang="en-US" altLang="ko-KR" sz="1200">
              <a:latin typeface="+mn-ea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D2DAA4F-FDDD-5A5D-65EE-75AC9EAE71DC}"/>
              </a:ext>
            </a:extLst>
          </p:cNvPr>
          <p:cNvSpPr/>
          <p:nvPr/>
        </p:nvSpPr>
        <p:spPr>
          <a:xfrm>
            <a:off x="5738597" y="1096724"/>
            <a:ext cx="3246851" cy="193892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43918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Deep Learning </a:t>
            </a:r>
            <a:r>
              <a:rPr lang="ko-KR" altLang="en-US" sz="2400"/>
              <a:t>응용</a:t>
            </a:r>
            <a:endParaRPr lang="ko-KR" altLang="en-US" sz="2400" dirty="0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0C35027-37D7-07FA-B06C-F3D572C227CB}"/>
              </a:ext>
            </a:extLst>
          </p:cNvPr>
          <p:cNvSpPr/>
          <p:nvPr/>
        </p:nvSpPr>
        <p:spPr>
          <a:xfrm>
            <a:off x="344488" y="62209"/>
            <a:ext cx="9217025" cy="430887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Deep Learning </a:t>
            </a:r>
            <a:r>
              <a:rPr lang="ko-KR" altLang="en-US"/>
              <a:t>응용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D8A2969-4328-A013-2A67-CAAF329799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765175"/>
            <a:ext cx="1728192" cy="172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FB3FED4-6FFB-9FE9-DBE2-A14226B21D19}"/>
              </a:ext>
            </a:extLst>
          </p:cNvPr>
          <p:cNvSpPr txBox="1"/>
          <p:nvPr/>
        </p:nvSpPr>
        <p:spPr>
          <a:xfrm>
            <a:off x="347937" y="2493367"/>
            <a:ext cx="33089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https://www.cs.toronto.edu/~kriz/cifar.html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B0306B-AEF2-906C-D07A-82B6F8F5FA2B}"/>
              </a:ext>
            </a:extLst>
          </p:cNvPr>
          <p:cNvSpPr txBox="1"/>
          <p:nvPr/>
        </p:nvSpPr>
        <p:spPr>
          <a:xfrm>
            <a:off x="2066189" y="765175"/>
            <a:ext cx="19507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+mn-ea"/>
              </a:rPr>
              <a:t>60,000 </a:t>
            </a:r>
            <a:r>
              <a:rPr lang="ko-KR" altLang="en-US" sz="1200">
                <a:latin typeface="+mn-ea"/>
              </a:rPr>
              <a:t>이미지</a:t>
            </a:r>
            <a:endParaRPr lang="en-US" altLang="ko-KR" sz="1200">
              <a:latin typeface="+mn-ea"/>
            </a:endParaRPr>
          </a:p>
          <a:p>
            <a:pPr marL="174625"/>
            <a:r>
              <a:rPr lang="en-US" altLang="ko-KR" sz="1200">
                <a:latin typeface="+mn-ea"/>
              </a:rPr>
              <a:t>100</a:t>
            </a:r>
            <a:r>
              <a:rPr lang="ko-KR" altLang="en-US" sz="1200">
                <a:latin typeface="+mn-ea"/>
              </a:rPr>
              <a:t>개 분류</a:t>
            </a:r>
            <a:endParaRPr lang="en-US" altLang="ko-KR" sz="1200">
              <a:latin typeface="+mn-ea"/>
            </a:endParaRPr>
          </a:p>
          <a:p>
            <a:pPr marL="174625"/>
            <a:r>
              <a:rPr lang="ko-KR" altLang="en-US" sz="1200">
                <a:latin typeface="+mn-ea"/>
              </a:rPr>
              <a:t>분류당 </a:t>
            </a:r>
            <a:r>
              <a:rPr lang="en-US" altLang="ko-KR" sz="1200">
                <a:latin typeface="+mn-ea"/>
              </a:rPr>
              <a:t>600</a:t>
            </a:r>
            <a:r>
              <a:rPr lang="ko-KR" altLang="en-US" sz="1200">
                <a:latin typeface="+mn-ea"/>
              </a:rPr>
              <a:t>개 이미지</a:t>
            </a:r>
            <a:endParaRPr lang="en-US" altLang="ko-KR" sz="1200">
              <a:latin typeface="+mn-ea"/>
            </a:endParaRPr>
          </a:p>
          <a:p>
            <a:endParaRPr lang="en-US" altLang="ko-KR" sz="1200">
              <a:latin typeface="+mn-ea"/>
            </a:endParaRPr>
          </a:p>
          <a:p>
            <a:r>
              <a:rPr lang="en-US" altLang="ko-KR" sz="1200">
                <a:latin typeface="+mn-ea"/>
              </a:rPr>
              <a:t>32 * 32 picels</a:t>
            </a:r>
            <a:endParaRPr lang="ko-KR" altLang="en-US" sz="1200">
              <a:latin typeface="+mn-ea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D08021D-FA5F-2FDD-B8B4-4B41DD2D0AFC}"/>
              </a:ext>
            </a:extLst>
          </p:cNvPr>
          <p:cNvSpPr/>
          <p:nvPr/>
        </p:nvSpPr>
        <p:spPr>
          <a:xfrm>
            <a:off x="4953000" y="770787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solidFill>
                  <a:schemeClr val="tx1"/>
                </a:solidFill>
                <a:latin typeface="+mn-ea"/>
              </a:rPr>
              <a:t>회</a:t>
            </a:r>
            <a:endParaRPr lang="en-US" altLang="ko-KR" sz="160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1600">
                <a:solidFill>
                  <a:schemeClr val="tx1"/>
                </a:solidFill>
                <a:latin typeface="+mn-ea"/>
              </a:rPr>
              <a:t>귀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289DF82-6019-DE68-60BE-6236FEF5B4CB}"/>
              </a:ext>
            </a:extLst>
          </p:cNvPr>
          <p:cNvSpPr/>
          <p:nvPr/>
        </p:nvSpPr>
        <p:spPr>
          <a:xfrm>
            <a:off x="1505845" y="4889165"/>
            <a:ext cx="720000" cy="144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회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귀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B5109AC-1C7A-6493-EEB5-2F2D813FEAA3}"/>
              </a:ext>
            </a:extLst>
          </p:cNvPr>
          <p:cNvSpPr/>
          <p:nvPr/>
        </p:nvSpPr>
        <p:spPr>
          <a:xfrm>
            <a:off x="1500144" y="3437709"/>
            <a:ext cx="720000" cy="144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분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류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86DA5A-F3DA-31E8-E9BF-DB9E07489926}"/>
              </a:ext>
            </a:extLst>
          </p:cNvPr>
          <p:cNvSpPr txBox="1"/>
          <p:nvPr/>
        </p:nvSpPr>
        <p:spPr>
          <a:xfrm>
            <a:off x="560552" y="3050959"/>
            <a:ext cx="266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solidFill>
                  <a:srgbClr val="00B050"/>
                </a:solidFill>
                <a:latin typeface="+mn-ea"/>
              </a:rPr>
              <a:t>분류와 지역화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4529848-A2D5-2B35-1F63-E01AE6E06B8F}"/>
              </a:ext>
            </a:extLst>
          </p:cNvPr>
          <p:cNvSpPr txBox="1"/>
          <p:nvPr/>
        </p:nvSpPr>
        <p:spPr>
          <a:xfrm>
            <a:off x="2220144" y="5301208"/>
            <a:ext cx="19507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+mn-ea"/>
              </a:rPr>
              <a:t>x, y, width, height</a:t>
            </a:r>
            <a:endParaRPr lang="ko-KR" altLang="en-US" sz="1200">
              <a:latin typeface="+mn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FCBFC1B-C1C5-FB6B-F026-5DE99B84BFAE}"/>
              </a:ext>
            </a:extLst>
          </p:cNvPr>
          <p:cNvSpPr txBox="1"/>
          <p:nvPr/>
        </p:nvSpPr>
        <p:spPr>
          <a:xfrm>
            <a:off x="344489" y="123123"/>
            <a:ext cx="3024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srgbClr val="FFC000"/>
                </a:solidFill>
                <a:latin typeface="+mn-ea"/>
              </a:rPr>
              <a:t>2</a:t>
            </a:r>
            <a:r>
              <a:rPr lang="ko-KR" altLang="en-US" sz="1400">
                <a:solidFill>
                  <a:srgbClr val="FFC000"/>
                </a:solidFill>
                <a:latin typeface="+mn-ea"/>
              </a:rPr>
              <a:t>개 이상의 모델을 밀접하게 결합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08E2AEC5-6015-AED7-21E7-C2967B56C5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6196" y="1052736"/>
            <a:ext cx="3871867" cy="2016224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DA7C8CF4-725E-DF12-942E-8FA4D427C0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2280" y="523204"/>
            <a:ext cx="2166266" cy="529532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5EC2FDDD-6906-6C8F-8C85-475966C5FB18}"/>
              </a:ext>
            </a:extLst>
          </p:cNvPr>
          <p:cNvSpPr txBox="1"/>
          <p:nvPr/>
        </p:nvSpPr>
        <p:spPr>
          <a:xfrm>
            <a:off x="6033040" y="938917"/>
            <a:ext cx="2547348" cy="252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https://brunch.co.kr/@linecard/321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E8464A1-2190-1736-1231-02AD7A6EF6B0}"/>
              </a:ext>
            </a:extLst>
          </p:cNvPr>
          <p:cNvSpPr txBox="1"/>
          <p:nvPr/>
        </p:nvSpPr>
        <p:spPr>
          <a:xfrm>
            <a:off x="4939803" y="2348880"/>
            <a:ext cx="7463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solidFill>
                  <a:srgbClr val="00B050"/>
                </a:solidFill>
                <a:latin typeface="+mn-ea"/>
              </a:rPr>
              <a:t>x, y, </a:t>
            </a:r>
          </a:p>
          <a:p>
            <a:pPr algn="ctr"/>
            <a:r>
              <a:rPr lang="en-US" altLang="ko-KR" sz="1200">
                <a:solidFill>
                  <a:srgbClr val="00B050"/>
                </a:solidFill>
                <a:latin typeface="+mn-ea"/>
              </a:rPr>
              <a:t>width, </a:t>
            </a:r>
          </a:p>
          <a:p>
            <a:pPr algn="ctr"/>
            <a:r>
              <a:rPr lang="en-US" altLang="ko-KR" sz="1200">
                <a:solidFill>
                  <a:srgbClr val="00B050"/>
                </a:solidFill>
                <a:latin typeface="+mn-ea"/>
              </a:rPr>
              <a:t>height</a:t>
            </a:r>
            <a:endParaRPr lang="ko-KR" altLang="en-US" sz="1200">
              <a:solidFill>
                <a:srgbClr val="00B050"/>
              </a:solidFill>
              <a:latin typeface="+mn-ea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1C9B04D-D2CD-4DA9-8A38-4061B0C6AF52}"/>
              </a:ext>
            </a:extLst>
          </p:cNvPr>
          <p:cNvSpPr txBox="1"/>
          <p:nvPr/>
        </p:nvSpPr>
        <p:spPr>
          <a:xfrm>
            <a:off x="5529064" y="3068960"/>
            <a:ext cx="43204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https://www.freshworks.com/ko/freshdesk/kblogs/deep-learning/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31" name="Picture 2">
            <a:extLst>
              <a:ext uri="{FF2B5EF4-FFF2-40B4-BE49-F238E27FC236}">
                <a16:creationId xmlns:a16="http://schemas.microsoft.com/office/drawing/2014/main" id="{F5EBE9FB-D2C2-4ED3-25A6-89D4653840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1542" y="3551939"/>
            <a:ext cx="1728192" cy="172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4DBE1440-5F44-51C9-927C-28A1BB1DA328}"/>
              </a:ext>
            </a:extLst>
          </p:cNvPr>
          <p:cNvSpPr/>
          <p:nvPr/>
        </p:nvSpPr>
        <p:spPr>
          <a:xfrm>
            <a:off x="3770810" y="3796937"/>
            <a:ext cx="822149" cy="1166949"/>
          </a:xfrm>
          <a:prstGeom prst="rect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2B2815F-E3F1-8E00-EE9C-647E580C896A}"/>
              </a:ext>
            </a:extLst>
          </p:cNvPr>
          <p:cNvSpPr txBox="1"/>
          <p:nvPr/>
        </p:nvSpPr>
        <p:spPr>
          <a:xfrm>
            <a:off x="2220144" y="5672281"/>
            <a:ext cx="2948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객체 탐지 </a:t>
            </a:r>
            <a:r>
              <a:rPr lang="en-US" altLang="ko-KR" sz="1200">
                <a:latin typeface="+mn-ea"/>
              </a:rPr>
              <a:t>(</a:t>
            </a:r>
            <a:r>
              <a:rPr lang="ko-KR" altLang="en-US" sz="1200">
                <a:latin typeface="+mn-ea"/>
              </a:rPr>
              <a:t>분류 </a:t>
            </a:r>
            <a:r>
              <a:rPr lang="en-US" altLang="ko-KR" sz="1200">
                <a:latin typeface="+mn-ea"/>
              </a:rPr>
              <a:t>+ </a:t>
            </a:r>
            <a:r>
              <a:rPr lang="ko-KR" altLang="en-US" sz="1200">
                <a:latin typeface="+mn-ea"/>
              </a:rPr>
              <a:t>회귀</a:t>
            </a:r>
            <a:r>
              <a:rPr lang="en-US" altLang="ko-KR" sz="1200">
                <a:latin typeface="+mn-ea"/>
              </a:rPr>
              <a:t>)</a:t>
            </a:r>
          </a:p>
          <a:p>
            <a:pPr marL="358775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동물</a:t>
            </a:r>
            <a:r>
              <a:rPr lang="en-US" altLang="ko-KR" sz="1200">
                <a:latin typeface="+mn-ea"/>
              </a:rPr>
              <a:t>, </a:t>
            </a:r>
            <a:r>
              <a:rPr lang="ko-KR" altLang="en-US" sz="1200">
                <a:latin typeface="+mn-ea"/>
              </a:rPr>
              <a:t>동물의 위치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39A2DFD6-1B1D-1310-D7CB-CCC7627A6940}"/>
              </a:ext>
            </a:extLst>
          </p:cNvPr>
          <p:cNvSpPr/>
          <p:nvPr/>
        </p:nvSpPr>
        <p:spPr>
          <a:xfrm>
            <a:off x="5705231" y="1096724"/>
            <a:ext cx="2272105" cy="193892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24414469-AF51-AE37-AB7B-B67AD985CC33}"/>
              </a:ext>
            </a:extLst>
          </p:cNvPr>
          <p:cNvCxnSpPr>
            <a:cxnSpLocks/>
            <a:stCxn id="39" idx="3"/>
            <a:endCxn id="5" idx="1"/>
          </p:cNvCxnSpPr>
          <p:nvPr/>
        </p:nvCxnSpPr>
        <p:spPr>
          <a:xfrm flipV="1">
            <a:off x="1102693" y="4157709"/>
            <a:ext cx="397451" cy="8221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BEBB8D12-2DC0-2494-E961-C594E2A35CA9}"/>
              </a:ext>
            </a:extLst>
          </p:cNvPr>
          <p:cNvCxnSpPr>
            <a:cxnSpLocks/>
            <a:stCxn id="39" idx="3"/>
            <a:endCxn id="6" idx="1"/>
          </p:cNvCxnSpPr>
          <p:nvPr/>
        </p:nvCxnSpPr>
        <p:spPr>
          <a:xfrm>
            <a:off x="1102693" y="4979818"/>
            <a:ext cx="403152" cy="6293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B96C433B-7969-EED3-76D4-72CB42F2A4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0317" y="4052876"/>
            <a:ext cx="698077" cy="1896404"/>
          </a:xfrm>
          <a:prstGeom prst="rect">
            <a:avLst/>
          </a:prstGeom>
        </p:spPr>
      </p:pic>
      <p:sp>
        <p:nvSpPr>
          <p:cNvPr id="39" name="직사각형 38">
            <a:extLst>
              <a:ext uri="{FF2B5EF4-FFF2-40B4-BE49-F238E27FC236}">
                <a16:creationId xmlns:a16="http://schemas.microsoft.com/office/drawing/2014/main" id="{1D31C662-29FE-2530-B6E0-5E06D4FC43B3}"/>
              </a:ext>
            </a:extLst>
          </p:cNvPr>
          <p:cNvSpPr/>
          <p:nvPr/>
        </p:nvSpPr>
        <p:spPr>
          <a:xfrm>
            <a:off x="382693" y="4010355"/>
            <a:ext cx="720000" cy="1938925"/>
          </a:xfrm>
          <a:prstGeom prst="rect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71197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keras.layers.Conv2D</a:t>
            </a:r>
            <a:endParaRPr lang="en-US" altLang="ko-KR" sz="1600" dirty="0">
              <a:latin typeface="+mn-ea"/>
            </a:endParaRP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CD2A569E-4AF2-0E22-68E4-97D03833FAC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192668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Convolution</a:t>
            </a:r>
            <a:r>
              <a:rPr lang="en-US" altLang="ko-KR" sz="1600" dirty="0">
                <a:latin typeface="+mn-ea"/>
              </a:rPr>
              <a:t>		: </a:t>
            </a:r>
            <a:r>
              <a:rPr lang="ko-KR" altLang="en-US" sz="1600" dirty="0">
                <a:latin typeface="+mn-ea"/>
              </a:rPr>
              <a:t>관계 정보를 활용하는 방법</a:t>
            </a:r>
            <a:endParaRPr lang="en-US" altLang="ko-KR" sz="1600" dirty="0">
              <a:latin typeface="+mn-ea"/>
            </a:endParaRPr>
          </a:p>
          <a:p>
            <a:pPr lvl="1"/>
            <a:r>
              <a:rPr lang="en-US" altLang="ko-KR" sz="1400" dirty="0">
                <a:latin typeface="+mn-ea"/>
              </a:rPr>
              <a:t>Dense		</a:t>
            </a:r>
            <a:r>
              <a:rPr lang="en-US" altLang="ko-KR" sz="1400">
                <a:latin typeface="+mn-ea"/>
              </a:rPr>
              <a:t>: </a:t>
            </a:r>
            <a:r>
              <a:rPr lang="ko-KR" altLang="en-US" sz="1400">
                <a:latin typeface="+mn-ea"/>
              </a:rPr>
              <a:t>선형 </a:t>
            </a:r>
            <a:r>
              <a:rPr lang="en-US" altLang="ko-KR" sz="1400">
                <a:latin typeface="+mn-ea"/>
              </a:rPr>
              <a:t>(1</a:t>
            </a:r>
            <a:r>
              <a:rPr lang="ko-KR" altLang="en-US" sz="1400">
                <a:latin typeface="+mn-ea"/>
              </a:rPr>
              <a:t>차원 배열</a:t>
            </a:r>
            <a:r>
              <a:rPr lang="en-US" altLang="ko-KR" sz="1400">
                <a:latin typeface="+mn-ea"/>
              </a:rPr>
              <a:t>)</a:t>
            </a:r>
            <a:endParaRPr lang="en-US" altLang="ko-KR" sz="1400" dirty="0">
              <a:latin typeface="+mn-ea"/>
            </a:endParaRPr>
          </a:p>
          <a:p>
            <a:pPr lvl="1"/>
            <a:r>
              <a:rPr lang="en-US" altLang="ko-KR" sz="1400" dirty="0">
                <a:latin typeface="+mn-ea"/>
              </a:rPr>
              <a:t>Convolution		: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n</a:t>
            </a:r>
            <a:r>
              <a:rPr lang="ko-KR" altLang="en-US" sz="1400" dirty="0">
                <a:latin typeface="+mn-ea"/>
              </a:rPr>
              <a:t>차원 부분 </a:t>
            </a:r>
            <a:r>
              <a:rPr lang="ko-KR" altLang="en-US" sz="1400" dirty="0" err="1">
                <a:latin typeface="+mn-ea"/>
              </a:rPr>
              <a:t>행열</a:t>
            </a:r>
            <a:endParaRPr lang="en-US" altLang="ko-KR" sz="1400" dirty="0">
              <a:latin typeface="+mn-ea"/>
            </a:endParaRPr>
          </a:p>
          <a:p>
            <a:pPr lvl="2"/>
            <a:r>
              <a:rPr lang="ko-KR" altLang="en-US" sz="1400" dirty="0" err="1">
                <a:latin typeface="+mn-ea"/>
              </a:rPr>
              <a:t>행열에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Convolution</a:t>
            </a:r>
            <a:r>
              <a:rPr lang="ko-KR" altLang="en-US" sz="1400" dirty="0">
                <a:latin typeface="+mn-ea"/>
              </a:rPr>
              <a:t>을 적용하여 </a:t>
            </a:r>
            <a:r>
              <a:rPr lang="ko-KR" altLang="en-US" sz="1400" dirty="0" err="1">
                <a:latin typeface="+mn-ea"/>
              </a:rPr>
              <a:t>특징맵을</a:t>
            </a:r>
            <a:r>
              <a:rPr lang="ko-KR" altLang="en-US" sz="1400" dirty="0">
                <a:latin typeface="+mn-ea"/>
              </a:rPr>
              <a:t> 생성</a:t>
            </a:r>
            <a:endParaRPr lang="en-US" altLang="ko-KR" sz="1400" dirty="0">
              <a:latin typeface="+mn-ea"/>
            </a:endParaRPr>
          </a:p>
          <a:p>
            <a:pPr lvl="2"/>
            <a:r>
              <a:rPr lang="en-US" altLang="ko-KR" sz="1400" dirty="0">
                <a:latin typeface="+mn-ea"/>
              </a:rPr>
              <a:t>2</a:t>
            </a:r>
            <a:r>
              <a:rPr lang="ko-KR" altLang="en-US" sz="1400" dirty="0">
                <a:latin typeface="+mn-ea"/>
              </a:rPr>
              <a:t>차원 </a:t>
            </a:r>
            <a:r>
              <a:rPr lang="en-US" altLang="ko-KR" sz="1400" dirty="0">
                <a:latin typeface="+mn-ea"/>
              </a:rPr>
              <a:t>:</a:t>
            </a:r>
            <a:r>
              <a:rPr lang="ko-KR" altLang="en-US" sz="1400" dirty="0">
                <a:latin typeface="+mn-ea"/>
              </a:rPr>
              <a:t> 이미지</a:t>
            </a:r>
            <a:r>
              <a:rPr lang="en-US" altLang="ko-KR" sz="1400" dirty="0">
                <a:latin typeface="+mn-ea"/>
              </a:rPr>
              <a:t>,</a:t>
            </a:r>
            <a:r>
              <a:rPr lang="ko-KR" altLang="en-US" sz="1400" dirty="0">
                <a:latin typeface="+mn-ea"/>
              </a:rPr>
              <a:t> 오디오</a:t>
            </a:r>
            <a:r>
              <a:rPr lang="en-US" altLang="ko-KR" sz="1400" dirty="0">
                <a:latin typeface="+mn-ea"/>
              </a:rPr>
              <a:t>,</a:t>
            </a:r>
            <a:r>
              <a:rPr lang="ko-KR" altLang="en-US" sz="1400" dirty="0">
                <a:latin typeface="+mn-ea"/>
              </a:rPr>
              <a:t> 텍스트</a:t>
            </a:r>
            <a:endParaRPr lang="en-US" altLang="ko-KR" sz="1400" dirty="0">
              <a:latin typeface="+mn-ea"/>
            </a:endParaRPr>
          </a:p>
          <a:p>
            <a:pPr lvl="2"/>
            <a:r>
              <a:rPr lang="en-US" altLang="ko-KR" sz="1400" dirty="0">
                <a:latin typeface="+mn-ea"/>
              </a:rPr>
              <a:t>3</a:t>
            </a:r>
            <a:r>
              <a:rPr lang="ko-KR" altLang="en-US" sz="1400" dirty="0">
                <a:latin typeface="+mn-ea"/>
              </a:rPr>
              <a:t>차원 </a:t>
            </a:r>
            <a:r>
              <a:rPr lang="en-US" altLang="ko-KR" sz="1400" dirty="0">
                <a:latin typeface="+mn-ea"/>
              </a:rPr>
              <a:t>:</a:t>
            </a:r>
            <a:r>
              <a:rPr lang="ko-KR" altLang="en-US" sz="1400" dirty="0">
                <a:latin typeface="+mn-ea"/>
              </a:rPr>
              <a:t> 비디오</a:t>
            </a:r>
            <a:endParaRPr lang="en-US" altLang="ko-KR" sz="14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D139B55D-0AA9-C20C-E642-0AF4FDD3DDD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55" t="3322" r="5971" b="2364"/>
          <a:stretch/>
        </p:blipFill>
        <p:spPr>
          <a:xfrm>
            <a:off x="344487" y="3212976"/>
            <a:ext cx="4249859" cy="2304256"/>
          </a:xfrm>
          <a:prstGeom prst="rect">
            <a:avLst/>
          </a:prstGeom>
        </p:spPr>
      </p:pic>
      <p:pic>
        <p:nvPicPr>
          <p:cNvPr id="18" name="Picture 2" descr="Figure 9: Convolved feature or activation map or feature map. | Convolutional Neural Networks (CNNs)">
            <a:extLst>
              <a:ext uri="{FF2B5EF4-FFF2-40B4-BE49-F238E27FC236}">
                <a16:creationId xmlns:a16="http://schemas.microsoft.com/office/drawing/2014/main" id="{05AA7BCD-56FD-3BAE-8C94-B9778EB682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9958" y="2492896"/>
            <a:ext cx="501015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AEC6D002-2C2B-E9A8-3EAC-033716914ADA}"/>
              </a:ext>
            </a:extLst>
          </p:cNvPr>
          <p:cNvSpPr txBox="1"/>
          <p:nvPr/>
        </p:nvSpPr>
        <p:spPr>
          <a:xfrm>
            <a:off x="4953000" y="6279123"/>
            <a:ext cx="46571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https://pub.towardsai.net/convolutional-neural-networks-cnns-tutorial-with-python-417c29f0403f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2B80CB5-7060-81C2-B49C-CC3FA5C3A67E}"/>
              </a:ext>
            </a:extLst>
          </p:cNvPr>
          <p:cNvSpPr txBox="1"/>
          <p:nvPr/>
        </p:nvSpPr>
        <p:spPr>
          <a:xfrm>
            <a:off x="2000672" y="4797152"/>
            <a:ext cx="13667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>
                <a:solidFill>
                  <a:srgbClr val="0070C0"/>
                </a:solidFill>
                <a:latin typeface="+mn-ea"/>
              </a:rPr>
              <a:t>Filter</a:t>
            </a:r>
          </a:p>
          <a:p>
            <a:pPr algn="ctr"/>
            <a:r>
              <a:rPr lang="en-US" altLang="ko-KR" sz="1000">
                <a:solidFill>
                  <a:srgbClr val="0070C0"/>
                </a:solidFill>
                <a:latin typeface="+mn-ea"/>
              </a:rPr>
              <a:t>(Mask)</a:t>
            </a:r>
          </a:p>
          <a:p>
            <a:pPr algn="ctr"/>
            <a:endParaRPr lang="en-US" altLang="ko-KR" sz="1000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en-US" altLang="ko-KR" sz="1000">
                <a:solidFill>
                  <a:srgbClr val="0070C0"/>
                </a:solidFill>
                <a:latin typeface="+mn-ea"/>
              </a:rPr>
              <a:t>Channel </a:t>
            </a:r>
            <a:r>
              <a:rPr lang="ko-KR" altLang="en-US" sz="1000">
                <a:solidFill>
                  <a:srgbClr val="0070C0"/>
                </a:solidFill>
                <a:latin typeface="+mn-ea"/>
              </a:rPr>
              <a:t>갯수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6D73883-EA2A-8EBB-0CA3-AFB409EAC86E}"/>
              </a:ext>
            </a:extLst>
          </p:cNvPr>
          <p:cNvSpPr txBox="1"/>
          <p:nvPr/>
        </p:nvSpPr>
        <p:spPr>
          <a:xfrm>
            <a:off x="3512840" y="4797153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>
                <a:solidFill>
                  <a:srgbClr val="0070C0"/>
                </a:solidFill>
                <a:latin typeface="+mn-ea"/>
              </a:rPr>
              <a:t>Feature</a:t>
            </a:r>
          </a:p>
          <a:p>
            <a:pPr algn="ctr"/>
            <a:r>
              <a:rPr lang="en-US" altLang="ko-KR" sz="1000">
                <a:solidFill>
                  <a:srgbClr val="0070C0"/>
                </a:solidFill>
                <a:latin typeface="+mn-ea"/>
              </a:rPr>
              <a:t>(</a:t>
            </a:r>
            <a:r>
              <a:rPr lang="ko-KR" altLang="en-US" sz="1000">
                <a:solidFill>
                  <a:srgbClr val="0070C0"/>
                </a:solidFill>
                <a:latin typeface="+mn-ea"/>
              </a:rPr>
              <a:t>특징</a:t>
            </a:r>
            <a:r>
              <a:rPr lang="en-US" altLang="ko-KR" sz="1000">
                <a:solidFill>
                  <a:srgbClr val="0070C0"/>
                </a:solidFill>
                <a:latin typeface="+mn-ea"/>
              </a:rPr>
              <a:t>)</a:t>
            </a:r>
            <a:endParaRPr lang="ko-KR" altLang="en-US" sz="1000">
              <a:solidFill>
                <a:srgbClr val="0070C0"/>
              </a:solidFill>
              <a:latin typeface="+mn-ea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10F1252-AB59-D055-98C2-44A5A3DFCAF4}"/>
              </a:ext>
            </a:extLst>
          </p:cNvPr>
          <p:cNvSpPr txBox="1"/>
          <p:nvPr/>
        </p:nvSpPr>
        <p:spPr>
          <a:xfrm>
            <a:off x="6969125" y="1412776"/>
            <a:ext cx="2592388" cy="83099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Transpose</a:t>
            </a:r>
            <a:r>
              <a:rPr lang="ko-KR" altLang="en-US" sz="1200">
                <a:latin typeface="+mn-ea"/>
              </a:rPr>
              <a:t> </a:t>
            </a:r>
            <a:r>
              <a:rPr lang="en-US" altLang="ko-KR" sz="1200">
                <a:latin typeface="+mn-ea"/>
              </a:rPr>
              <a:t>Convolution</a:t>
            </a: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전치 컨볼루션</a:t>
            </a:r>
            <a:endParaRPr lang="en-US" altLang="ko-KR" sz="1200">
              <a:latin typeface="+mn-ea"/>
            </a:endParaRP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입력과 출력을 반전</a:t>
            </a: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12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220875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keras.layers.Conv2D</a:t>
            </a:r>
            <a:endParaRPr lang="en-US" altLang="ko-KR" sz="1600" dirty="0">
              <a:latin typeface="+mn-ea"/>
            </a:endParaRPr>
          </a:p>
        </p:txBody>
      </p:sp>
      <p:pic>
        <p:nvPicPr>
          <p:cNvPr id="2" name="Picture 4" descr="Figure 21: The stride of 1. | Convolutional Neural Networks (CNNs)">
            <a:extLst>
              <a:ext uri="{FF2B5EF4-FFF2-40B4-BE49-F238E27FC236}">
                <a16:creationId xmlns:a16="http://schemas.microsoft.com/office/drawing/2014/main" id="{A77D53FA-A7C7-9846-70FA-4F33B2C369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1996940"/>
            <a:ext cx="3744416" cy="4357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F1FC232-068B-4F29-48AE-4926DCFC09A5}"/>
              </a:ext>
            </a:extLst>
          </p:cNvPr>
          <p:cNvSpPr txBox="1"/>
          <p:nvPr/>
        </p:nvSpPr>
        <p:spPr>
          <a:xfrm>
            <a:off x="776536" y="6351131"/>
            <a:ext cx="65168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https://pub.towardsai.net/convolutional-neural-networks-cnns-tutorial-with-python-417c29f0403f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5" name="Picture 6" descr="Figure 22: The stride of 2. | Convolutional Neural Networks (CNNs)">
            <a:extLst>
              <a:ext uri="{FF2B5EF4-FFF2-40B4-BE49-F238E27FC236}">
                <a16:creationId xmlns:a16="http://schemas.microsoft.com/office/drawing/2014/main" id="{2219B2DC-FA59-A902-CD4A-276C6B2B6B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6936" y="2002890"/>
            <a:ext cx="4511075" cy="4351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내용 개체 틀 4">
            <a:extLst>
              <a:ext uri="{FF2B5EF4-FFF2-40B4-BE49-F238E27FC236}">
                <a16:creationId xmlns:a16="http://schemas.microsoft.com/office/drawing/2014/main" id="{0556E0E9-A7B4-1594-1A3B-6961D73802B2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8556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Convolution</a:t>
            </a:r>
          </a:p>
          <a:p>
            <a:pPr lvl="1"/>
            <a:r>
              <a:rPr lang="en-US" altLang="ko-KR" sz="1400">
                <a:latin typeface="+mn-ea"/>
              </a:rPr>
              <a:t>Padding 		: </a:t>
            </a:r>
            <a:r>
              <a:rPr lang="ko-KR" altLang="en-US" sz="1400">
                <a:latin typeface="+mn-ea"/>
              </a:rPr>
              <a:t>주로 입력과 출력의 크기를 동일하도록 조정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Stride 		: Filter(</a:t>
            </a:r>
            <a:r>
              <a:rPr lang="ko-KR" altLang="en-US" sz="1400">
                <a:latin typeface="+mn-ea"/>
              </a:rPr>
              <a:t>커널</a:t>
            </a:r>
            <a:r>
              <a:rPr lang="en-US" altLang="ko-KR" sz="1400">
                <a:latin typeface="+mn-ea"/>
              </a:rPr>
              <a:t>)</a:t>
            </a:r>
            <a:r>
              <a:rPr lang="ko-KR" altLang="en-US" sz="1400">
                <a:latin typeface="+mn-ea"/>
              </a:rPr>
              <a:t>이 이동하는 </a:t>
            </a:r>
            <a:r>
              <a:rPr lang="en-US" altLang="ko-KR" sz="1400">
                <a:latin typeface="+mn-ea"/>
              </a:rPr>
              <a:t>picel</a:t>
            </a:r>
            <a:r>
              <a:rPr lang="ko-KR" altLang="en-US" sz="1400">
                <a:latin typeface="+mn-ea"/>
              </a:rPr>
              <a:t>의 갯수</a:t>
            </a:r>
            <a:endParaRPr lang="en-US" altLang="ko-KR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1047307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keras.layers.Conv2D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3A1937F3-F7B6-93F2-18FE-B7E70D813AE9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Convolution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CE1239-F465-ACB0-0F13-02330CBF10E8}"/>
              </a:ext>
            </a:extLst>
          </p:cNvPr>
          <p:cNvSpPr txBox="1"/>
          <p:nvPr/>
        </p:nvSpPr>
        <p:spPr>
          <a:xfrm>
            <a:off x="776536" y="5949280"/>
            <a:ext cx="65168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https://pub.towardsai.net/convolutional-neural-networks-cnns-tutorial-with-python-417c29f0403f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5" name="Picture 2" descr="Figure 16: Convolutional layer. | Convolutional Neural Networks (CNNs)">
            <a:extLst>
              <a:ext uri="{FF2B5EF4-FFF2-40B4-BE49-F238E27FC236}">
                <a16:creationId xmlns:a16="http://schemas.microsoft.com/office/drawing/2014/main" id="{D3232B5C-0FC2-A9C2-4122-FC1127996B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520" y="1763974"/>
            <a:ext cx="8877922" cy="4185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5927B5F-DF2E-DA57-8C97-E5F5BF5BC658}"/>
              </a:ext>
            </a:extLst>
          </p:cNvPr>
          <p:cNvSpPr txBox="1"/>
          <p:nvPr/>
        </p:nvSpPr>
        <p:spPr>
          <a:xfrm>
            <a:off x="6969125" y="1412776"/>
            <a:ext cx="2592388" cy="138499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Filter</a:t>
            </a: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solidFill>
                  <a:srgbClr val="00B050"/>
                </a:solidFill>
                <a:latin typeface="+mn-ea"/>
              </a:rPr>
              <a:t>특정 효과를 가지는 </a:t>
            </a:r>
            <a:r>
              <a:rPr lang="en-US" altLang="ko-KR" sz="1200" u="sng">
                <a:solidFill>
                  <a:srgbClr val="00B050"/>
                </a:solidFill>
                <a:latin typeface="+mn-ea"/>
              </a:rPr>
              <a:t>filter</a:t>
            </a:r>
            <a:r>
              <a:rPr lang="ko-KR" altLang="en-US" sz="1200" u="sng">
                <a:solidFill>
                  <a:srgbClr val="00B050"/>
                </a:solidFill>
                <a:latin typeface="+mn-ea"/>
              </a:rPr>
              <a:t>에 대한 학습</a:t>
            </a:r>
            <a:r>
              <a:rPr lang="ko-KR" altLang="en-US" sz="1200">
                <a:solidFill>
                  <a:srgbClr val="00B050"/>
                </a:solidFill>
                <a:latin typeface="+mn-ea"/>
              </a:rPr>
              <a:t>이 가능 하다</a:t>
            </a:r>
            <a:r>
              <a:rPr lang="en-US" altLang="ko-KR" sz="1200">
                <a:solidFill>
                  <a:srgbClr val="00B050"/>
                </a:solidFill>
                <a:latin typeface="+mn-ea"/>
              </a:rPr>
              <a:t>.</a:t>
            </a:r>
          </a:p>
          <a:p>
            <a:pPr marL="357188" indent="-171450">
              <a:buFont typeface="Wingdings" panose="05000000000000000000" pitchFamily="2" charset="2"/>
              <a:buChar char="§"/>
            </a:pPr>
            <a:endParaRPr lang="en-US" altLang="ko-KR" sz="1200">
              <a:solidFill>
                <a:srgbClr val="00B050"/>
              </a:solidFill>
              <a:latin typeface="+mn-ea"/>
            </a:endParaRP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ko-KR" altLang="en-US" sz="1200" u="sng">
                <a:solidFill>
                  <a:srgbClr val="00B050"/>
                </a:solidFill>
                <a:latin typeface="+mn-ea"/>
              </a:rPr>
              <a:t>특정 이미지만을 위한 </a:t>
            </a:r>
            <a:r>
              <a:rPr lang="en-US" altLang="ko-KR" sz="1200" u="sng">
                <a:solidFill>
                  <a:srgbClr val="00B050"/>
                </a:solidFill>
                <a:latin typeface="+mn-ea"/>
              </a:rPr>
              <a:t>filter</a:t>
            </a:r>
            <a:r>
              <a:rPr lang="ko-KR" altLang="en-US" sz="1200">
                <a:solidFill>
                  <a:srgbClr val="00B050"/>
                </a:solidFill>
                <a:latin typeface="+mn-ea"/>
              </a:rPr>
              <a:t>가 생성 된다</a:t>
            </a:r>
            <a:r>
              <a:rPr lang="en-US" altLang="ko-KR" sz="1200">
                <a:solidFill>
                  <a:srgbClr val="00B050"/>
                </a:solidFill>
                <a:latin typeface="+mn-ea"/>
              </a:rPr>
              <a:t>.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1200">
              <a:latin typeface="+mn-ea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0974F4E-7651-3BB9-4512-31AE48909670}"/>
              </a:ext>
            </a:extLst>
          </p:cNvPr>
          <p:cNvSpPr/>
          <p:nvPr/>
        </p:nvSpPr>
        <p:spPr>
          <a:xfrm>
            <a:off x="3296817" y="1780894"/>
            <a:ext cx="1008112" cy="83221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90882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keras.layers.Conv2D</a:t>
            </a:r>
            <a:endParaRPr lang="en-US" altLang="ko-KR" sz="1600" dirty="0">
              <a:latin typeface="+mn-ea"/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0B1112E3-52E2-CB45-DE65-06D893E475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552" y="1984016"/>
            <a:ext cx="4824536" cy="2021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82D61CF9-76D1-47EF-85B4-AC307948EF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070" y="4581127"/>
            <a:ext cx="3879913" cy="1881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0CD70FA-EE54-502F-715C-F9BF046D63F4}"/>
              </a:ext>
            </a:extLst>
          </p:cNvPr>
          <p:cNvSpPr txBox="1"/>
          <p:nvPr/>
        </p:nvSpPr>
        <p:spPr>
          <a:xfrm>
            <a:off x="776536" y="6356943"/>
            <a:ext cx="65168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https://github.com/sooftware/Speech-Recognition-Tutorial/blob/master/seminar/CNN.pdf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ED73C6-81E0-8E99-221A-C29DBF42B582}"/>
              </a:ext>
            </a:extLst>
          </p:cNvPr>
          <p:cNvSpPr txBox="1"/>
          <p:nvPr/>
        </p:nvSpPr>
        <p:spPr>
          <a:xfrm>
            <a:off x="776535" y="3697288"/>
            <a:ext cx="6516865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https://github.com/sooftware/Speech-Recognition-Tutorial/blob/master/seminar/CNN.pdf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3A1937F3-F7B6-93F2-18FE-B7E70D813AE9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325627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4</a:t>
            </a:r>
            <a:r>
              <a:rPr lang="ko-KR" altLang="en-US" sz="1600">
                <a:latin typeface="+mn-ea"/>
              </a:rPr>
              <a:t>개의 컨볼루션 레이어</a:t>
            </a:r>
            <a:r>
              <a:rPr lang="en-US" altLang="ko-KR" sz="1600">
                <a:latin typeface="+mn-ea"/>
              </a:rPr>
              <a:t>, 39x31x1 </a:t>
            </a:r>
            <a:r>
              <a:rPr lang="ko-KR" altLang="en-US" sz="1600">
                <a:latin typeface="+mn-ea"/>
              </a:rPr>
              <a:t>크기의 입력 데이터</a:t>
            </a:r>
            <a:r>
              <a:rPr lang="en-US" altLang="ko-KR" sz="1600">
                <a:latin typeface="+mn-ea"/>
              </a:rPr>
              <a:t>, 100</a:t>
            </a:r>
            <a:r>
              <a:rPr lang="ko-KR" altLang="en-US" sz="1600">
                <a:latin typeface="+mn-ea"/>
              </a:rPr>
              <a:t>개의 클래스로 분류</a:t>
            </a:r>
            <a:endParaRPr lang="en-US" altLang="ko-KR" sz="16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20</a:t>
            </a:r>
            <a:r>
              <a:rPr lang="ko-KR" altLang="en-US" sz="1400">
                <a:latin typeface="+mn-ea"/>
              </a:rPr>
              <a:t>만개 </a:t>
            </a:r>
            <a:r>
              <a:rPr lang="en-US" altLang="ko-KR" sz="1400">
                <a:latin typeface="+mn-ea"/>
              </a:rPr>
              <a:t>parameter		</a:t>
            </a:r>
            <a:r>
              <a:rPr lang="en-US" altLang="ko-KR" sz="1400">
                <a:latin typeface="+mn-ea"/>
                <a:sym typeface="Wingdings" panose="05000000000000000000" pitchFamily="2" charset="2"/>
              </a:rPr>
              <a:t> </a:t>
            </a:r>
            <a:r>
              <a:rPr lang="en-US" altLang="ko-KR" sz="1400">
                <a:solidFill>
                  <a:srgbClr val="0070C0"/>
                </a:solidFill>
                <a:latin typeface="+mn-ea"/>
                <a:sym typeface="Wingdings" panose="05000000000000000000" pitchFamily="2" charset="2"/>
              </a:rPr>
              <a:t>Dense</a:t>
            </a:r>
            <a:r>
              <a:rPr lang="ko-KR" altLang="en-US" sz="1400">
                <a:solidFill>
                  <a:srgbClr val="0070C0"/>
                </a:solidFill>
                <a:latin typeface="+mn-ea"/>
                <a:sym typeface="Wingdings" panose="05000000000000000000" pitchFamily="2" charset="2"/>
              </a:rPr>
              <a:t>에 비해 학습이 쉽고 처리 속도가 빠르다</a:t>
            </a:r>
            <a:r>
              <a:rPr lang="en-US" altLang="ko-KR" sz="1400">
                <a:solidFill>
                  <a:srgbClr val="0070C0"/>
                </a:solidFill>
                <a:latin typeface="+mn-ea"/>
                <a:sym typeface="Wingdings" panose="05000000000000000000" pitchFamily="2" charset="2"/>
              </a:rPr>
              <a:t>.</a:t>
            </a:r>
            <a:endParaRPr lang="en-US" altLang="ko-KR" sz="1400">
              <a:solidFill>
                <a:srgbClr val="0070C0"/>
              </a:solidFill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4</a:t>
            </a:r>
            <a:r>
              <a:rPr lang="ko-KR" altLang="en-US" sz="1600">
                <a:latin typeface="+mn-ea"/>
              </a:rPr>
              <a:t>개의 </a:t>
            </a:r>
            <a:r>
              <a:rPr lang="en-US" altLang="ko-KR" sz="1600">
                <a:latin typeface="+mn-ea"/>
              </a:rPr>
              <a:t>dmsslrcmd, 1209x1(39x31x1) </a:t>
            </a:r>
            <a:r>
              <a:rPr lang="ko-KR" altLang="en-US" sz="1600">
                <a:latin typeface="+mn-ea"/>
              </a:rPr>
              <a:t>크기의 입력 데이터</a:t>
            </a:r>
            <a:r>
              <a:rPr lang="en-US" altLang="ko-KR" sz="1600">
                <a:latin typeface="+mn-ea"/>
              </a:rPr>
              <a:t>, 100</a:t>
            </a:r>
            <a:r>
              <a:rPr lang="ko-KR" altLang="en-US" sz="1600">
                <a:latin typeface="+mn-ea"/>
              </a:rPr>
              <a:t>개의 클래스로 분류</a:t>
            </a:r>
            <a:endParaRPr lang="en-US" altLang="ko-KR" sz="16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100</a:t>
            </a:r>
            <a:r>
              <a:rPr lang="ko-KR" altLang="en-US" sz="1400">
                <a:latin typeface="+mn-ea"/>
              </a:rPr>
              <a:t>만개 </a:t>
            </a:r>
            <a:r>
              <a:rPr lang="en-US" altLang="ko-KR" sz="1400">
                <a:latin typeface="+mn-ea"/>
              </a:rPr>
              <a:t>parameter.  </a:t>
            </a:r>
            <a:r>
              <a:rPr lang="ko-KR" altLang="en-US" sz="1400">
                <a:latin typeface="+mn-ea"/>
              </a:rPr>
              <a:t>은닉층이 깊어질 수록 급격히 늘어남</a:t>
            </a:r>
            <a:endParaRPr lang="en-US" altLang="ko-KR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935759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keras.layers.MaxPooling2D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0A95A5F3-1CF1-3AE9-1051-0BC8CFBA7DE9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144655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Pooling</a:t>
            </a:r>
            <a:endParaRPr lang="en-US" altLang="ko-KR" sz="1600" dirty="0">
              <a:latin typeface="+mn-ea"/>
            </a:endParaRPr>
          </a:p>
          <a:p>
            <a:pPr lvl="1"/>
            <a:r>
              <a:rPr lang="en-US" altLang="ko-KR" sz="1400" dirty="0">
                <a:latin typeface="+mn-ea"/>
              </a:rPr>
              <a:t>n</a:t>
            </a:r>
            <a:r>
              <a:rPr lang="ko-KR" altLang="en-US" sz="1400" dirty="0">
                <a:latin typeface="+mn-ea"/>
              </a:rPr>
              <a:t>차원 부분 </a:t>
            </a:r>
            <a:r>
              <a:rPr lang="ko-KR" altLang="en-US" sz="1400" dirty="0" err="1">
                <a:latin typeface="+mn-ea"/>
              </a:rPr>
              <a:t>행열을</a:t>
            </a:r>
            <a:r>
              <a:rPr lang="ko-KR" altLang="en-US" sz="1400" dirty="0">
                <a:latin typeface="+mn-ea"/>
              </a:rPr>
              <a:t> 사용하여 </a:t>
            </a:r>
            <a:r>
              <a:rPr lang="ko-KR" altLang="en-US" sz="1400" err="1">
                <a:latin typeface="+mn-ea"/>
              </a:rPr>
              <a:t>특징맵을</a:t>
            </a:r>
            <a:r>
              <a:rPr lang="ko-KR" altLang="en-US" sz="1400">
                <a:latin typeface="+mn-ea"/>
              </a:rPr>
              <a:t> 요약</a:t>
            </a:r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주로 </a:t>
            </a:r>
            <a:r>
              <a:rPr lang="en-US" altLang="ko-KR" sz="1400" u="sng">
                <a:solidFill>
                  <a:srgbClr val="0070C0"/>
                </a:solidFill>
                <a:latin typeface="+mn-ea"/>
              </a:rPr>
              <a:t>Max Pooling</a:t>
            </a:r>
            <a:r>
              <a:rPr lang="ko-KR" altLang="en-US" sz="1400">
                <a:latin typeface="+mn-ea"/>
              </a:rPr>
              <a:t>을 사용 한다</a:t>
            </a:r>
            <a:r>
              <a:rPr lang="en-US" altLang="ko-KR" sz="1400">
                <a:latin typeface="+mn-ea"/>
              </a:rPr>
              <a:t>.</a:t>
            </a:r>
            <a:endParaRPr lang="en-US" altLang="ko-KR" sz="14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E05E2A3-F4FA-213E-70DA-A2A992B18E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536" y="2234586"/>
            <a:ext cx="5473700" cy="4146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42CD6A9-5CBC-0E3A-84A1-A7346659990F}"/>
              </a:ext>
            </a:extLst>
          </p:cNvPr>
          <p:cNvSpPr txBox="1"/>
          <p:nvPr/>
        </p:nvSpPr>
        <p:spPr>
          <a:xfrm>
            <a:off x="776536" y="6351131"/>
            <a:ext cx="65168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https://pub.towardsai.net/convolutional-neural-networks-cnns-tutorial-with-python-417c29f0403f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6957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keras.layers.MaxPooling2D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69B1CA9-832D-18DA-7AA2-5E0A58AA7B9E}"/>
              </a:ext>
            </a:extLst>
          </p:cNvPr>
          <p:cNvSpPr txBox="1"/>
          <p:nvPr/>
        </p:nvSpPr>
        <p:spPr>
          <a:xfrm>
            <a:off x="776536" y="3903980"/>
            <a:ext cx="65168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https://pub.towardsai.net/convolutional-neural-networks-cnns-tutorial-with-python-417c29f0403f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3" name="Picture 2" descr="Figure 20: Subsampling by pooling. | Convolutional Neural Networks (CNNs)">
            <a:extLst>
              <a:ext uri="{FF2B5EF4-FFF2-40B4-BE49-F238E27FC236}">
                <a16:creationId xmlns:a16="http://schemas.microsoft.com/office/drawing/2014/main" id="{72E9EC88-48B2-82A6-1708-18CD4860C2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536" y="1751330"/>
            <a:ext cx="6667500" cy="215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A4CE5D77-7460-2CB1-1EBF-661E227A4AC2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Pooling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1FEABA-DD50-697F-7F1A-2E20ED366794}"/>
              </a:ext>
            </a:extLst>
          </p:cNvPr>
          <p:cNvSpPr txBox="1"/>
          <p:nvPr/>
        </p:nvSpPr>
        <p:spPr>
          <a:xfrm>
            <a:off x="6969125" y="1412776"/>
            <a:ext cx="2592388" cy="83099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효과</a:t>
            </a:r>
            <a:endParaRPr lang="en-US" altLang="ko-KR" sz="1200">
              <a:latin typeface="+mn-ea"/>
            </a:endParaRP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오류 보완</a:t>
            </a:r>
            <a:endParaRPr lang="en-US" altLang="ko-KR" sz="1200">
              <a:latin typeface="+mn-ea"/>
            </a:endParaRP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확대</a:t>
            </a: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1200">
              <a:latin typeface="+mn-ea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0B682615-DF6D-A969-C25E-B971B09D74B4}"/>
              </a:ext>
            </a:extLst>
          </p:cNvPr>
          <p:cNvSpPr/>
          <p:nvPr/>
        </p:nvSpPr>
        <p:spPr>
          <a:xfrm>
            <a:off x="1424608" y="2564904"/>
            <a:ext cx="72008" cy="72008"/>
          </a:xfrm>
          <a:prstGeom prst="ellipse">
            <a:avLst/>
          </a:prstGeom>
          <a:solidFill>
            <a:schemeClr val="accent2"/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438676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keras.layers.Conv2D, keras.layers.MaxPooling2D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A5ADEA5F-33D5-9DA9-A07B-E7A31C726C3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192668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CNN </a:t>
            </a:r>
            <a:r>
              <a:rPr lang="en-US" altLang="ko-KR" sz="1600" dirty="0">
                <a:latin typeface="+mn-ea"/>
              </a:rPr>
              <a:t>(Convolutional </a:t>
            </a:r>
            <a:r>
              <a:rPr lang="en-US" altLang="ko-KR" sz="1600">
                <a:latin typeface="+mn-ea"/>
              </a:rPr>
              <a:t>Neural Networks, </a:t>
            </a:r>
            <a:r>
              <a:rPr lang="ko-KR" altLang="en-US" sz="1600">
                <a:latin typeface="+mn-ea"/>
              </a:rPr>
              <a:t>합성곱 신경망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  <a:p>
            <a:pPr lvl="1"/>
            <a:r>
              <a:rPr lang="en-US" altLang="ko-KR" sz="1400" dirty="0">
                <a:latin typeface="+mn-ea"/>
              </a:rPr>
              <a:t>DCNN (Deep CNN, </a:t>
            </a:r>
            <a:r>
              <a:rPr lang="ko-KR" altLang="en-US" sz="1400" dirty="0">
                <a:latin typeface="+mn-ea"/>
              </a:rPr>
              <a:t>심층 </a:t>
            </a:r>
            <a:r>
              <a:rPr lang="ko-KR" altLang="en-US" sz="1400" dirty="0" err="1">
                <a:latin typeface="+mn-ea"/>
              </a:rPr>
              <a:t>합성곱</a:t>
            </a:r>
            <a:r>
              <a:rPr lang="ko-KR" altLang="en-US" sz="1400" dirty="0">
                <a:latin typeface="+mn-ea"/>
              </a:rPr>
              <a:t> 신경망</a:t>
            </a:r>
            <a:r>
              <a:rPr lang="en-US" altLang="ko-KR" sz="1400" dirty="0">
                <a:latin typeface="+mn-ea"/>
              </a:rPr>
              <a:t>)</a:t>
            </a:r>
          </a:p>
          <a:p>
            <a:pPr lvl="1"/>
            <a:r>
              <a:rPr lang="en-US" altLang="ko-KR" sz="1400" dirty="0">
                <a:solidFill>
                  <a:srgbClr val="00B050"/>
                </a:solidFill>
                <a:latin typeface="+mn-ea"/>
              </a:rPr>
              <a:t>Convolution layer</a:t>
            </a:r>
          </a:p>
          <a:p>
            <a:pPr lvl="1"/>
            <a:r>
              <a:rPr lang="en-US" altLang="ko-KR" sz="1400" dirty="0">
                <a:latin typeface="+mn-ea"/>
              </a:rPr>
              <a:t>ReLU (Rectified Linear Unit)</a:t>
            </a:r>
          </a:p>
          <a:p>
            <a:pPr lvl="1"/>
            <a:r>
              <a:rPr lang="en-US" altLang="ko-KR" sz="1400" dirty="0">
                <a:solidFill>
                  <a:srgbClr val="00B050"/>
                </a:solidFill>
                <a:latin typeface="+mn-ea"/>
              </a:rPr>
              <a:t>Pooling layer</a:t>
            </a:r>
          </a:p>
          <a:p>
            <a:pPr lvl="1"/>
            <a:r>
              <a:rPr lang="en-US" altLang="ko-KR" sz="1400" dirty="0">
                <a:latin typeface="+mn-ea"/>
              </a:rPr>
              <a:t>FC (Fully connected) layer</a:t>
            </a:r>
            <a:endParaRPr lang="en-US" altLang="ko-KR" sz="160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825364-10C5-EB9C-2161-C5C851FEDC57}"/>
              </a:ext>
            </a:extLst>
          </p:cNvPr>
          <p:cNvSpPr txBox="1"/>
          <p:nvPr/>
        </p:nvSpPr>
        <p:spPr>
          <a:xfrm>
            <a:off x="6969125" y="1412776"/>
            <a:ext cx="2592388" cy="138499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400">
                <a:latin typeface="+mn-ea"/>
              </a:rPr>
              <a:t>데이터 변환 계층</a:t>
            </a:r>
            <a:endParaRPr lang="en-US" altLang="ko-KR" sz="14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4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400">
                <a:latin typeface="+mn-ea"/>
              </a:rPr>
              <a:t>Receptive </a:t>
            </a:r>
            <a:r>
              <a:rPr lang="en-US" altLang="ko-KR" sz="1400" dirty="0">
                <a:latin typeface="+mn-ea"/>
              </a:rPr>
              <a:t>field (</a:t>
            </a:r>
            <a:r>
              <a:rPr lang="ko-KR" altLang="en-US" sz="1400" dirty="0">
                <a:latin typeface="+mn-ea"/>
              </a:rPr>
              <a:t>로컬 수용 필드</a:t>
            </a:r>
            <a:r>
              <a:rPr lang="en-US" altLang="ko-KR" sz="1400" dirty="0">
                <a:latin typeface="+mn-ea"/>
              </a:rPr>
              <a:t>)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+mn-ea"/>
              </a:rPr>
              <a:t>가중치 공유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1400" dirty="0">
              <a:latin typeface="+mn-ea"/>
            </a:endParaRPr>
          </a:p>
        </p:txBody>
      </p:sp>
      <p:pic>
        <p:nvPicPr>
          <p:cNvPr id="8" name="Picture 2" descr="Figure 28: A fully connected layer. | Convolutional Neural Networks (CNNs)">
            <a:extLst>
              <a:ext uri="{FF2B5EF4-FFF2-40B4-BE49-F238E27FC236}">
                <a16:creationId xmlns:a16="http://schemas.microsoft.com/office/drawing/2014/main" id="{7AD79A4A-7E63-A383-C1A7-DD95A758D9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7" y="2978621"/>
            <a:ext cx="9217025" cy="311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2D3BEF6-17D2-C728-09EC-BCC2626787F2}"/>
              </a:ext>
            </a:extLst>
          </p:cNvPr>
          <p:cNvSpPr txBox="1"/>
          <p:nvPr/>
        </p:nvSpPr>
        <p:spPr>
          <a:xfrm>
            <a:off x="344488" y="6351131"/>
            <a:ext cx="6948913" cy="2465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https://pub.towardsai.net/convolutional-neural-networks-cnns-tutorial-with-python-417c29f0403f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137074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2690752" y="1844831"/>
            <a:ext cx="6870761" cy="4450449"/>
          </a:xfrm>
        </p:spPr>
        <p:txBody>
          <a:bodyPr/>
          <a:lstStyle/>
          <a:p>
            <a:pPr marL="714375" indent="-714375">
              <a:buFont typeface="+mj-lt"/>
              <a:buAutoNum type="romanUcPeriod" startAt="10"/>
            </a:pPr>
            <a:r>
              <a:rPr lang="en-US" altLang="ko-KR" sz="2400" dirty="0">
                <a:latin typeface="+mn-ea"/>
              </a:rPr>
              <a:t>DBN (Deep Belief Network)</a:t>
            </a:r>
          </a:p>
          <a:p>
            <a:pPr marL="714375" indent="-714375">
              <a:buAutoNum type="romanUcPeriod" startAt="10"/>
            </a:pPr>
            <a:r>
              <a:rPr lang="en-US" altLang="ko-KR" sz="2400" dirty="0">
                <a:latin typeface="+mn-ea"/>
              </a:rPr>
              <a:t>RBM (Restricted Boltzmann Machine)</a:t>
            </a:r>
          </a:p>
          <a:p>
            <a:pPr marL="714375" indent="-714375">
              <a:buAutoNum type="romanUcPeriod" startAt="10"/>
            </a:pPr>
            <a:r>
              <a:rPr lang="en-US" altLang="ko-KR" sz="2400">
                <a:latin typeface="+mn-ea"/>
              </a:rPr>
              <a:t>AutoEncoder</a:t>
            </a:r>
            <a:endParaRPr lang="en-US" altLang="ko-KR" sz="2400" dirty="0">
              <a:latin typeface="+mn-ea"/>
            </a:endParaRPr>
          </a:p>
          <a:p>
            <a:pPr marL="714375" indent="-714375">
              <a:buAutoNum type="romanUcPeriod" startAt="10"/>
            </a:pPr>
            <a:r>
              <a:rPr lang="en-US" altLang="ko-KR" sz="2400" dirty="0">
                <a:latin typeface="+mn-ea"/>
              </a:rPr>
              <a:t>Word Embedding</a:t>
            </a:r>
          </a:p>
          <a:p>
            <a:pPr marL="714375" indent="-714375">
              <a:buAutoNum type="romanUcPeriod" startAt="10"/>
            </a:pPr>
            <a:r>
              <a:rPr lang="ko-KR" altLang="en-US" sz="2400">
                <a:latin typeface="+mn-ea"/>
              </a:rPr>
              <a:t>비지도학습</a:t>
            </a:r>
            <a:endParaRPr lang="en-US" altLang="ko-KR" sz="2400" dirty="0">
              <a:latin typeface="+mn-ea"/>
            </a:endParaRPr>
          </a:p>
          <a:p>
            <a:pPr marL="714375" indent="-714375">
              <a:buAutoNum type="romanUcPeriod" startAt="10"/>
            </a:pPr>
            <a:r>
              <a:rPr lang="en-US" altLang="ko-KR" sz="2400" dirty="0">
                <a:latin typeface="+mn-ea"/>
              </a:rPr>
              <a:t>RL (Reinforcement Learning)</a:t>
            </a:r>
          </a:p>
          <a:p>
            <a:pPr marL="714375" indent="-714375">
              <a:buAutoNum type="romanUcPeriod" startAt="10"/>
            </a:pPr>
            <a:r>
              <a:rPr lang="en-US" altLang="ko-KR" sz="2400" dirty="0">
                <a:latin typeface="+mn-ea"/>
              </a:rPr>
              <a:t>AutoML</a:t>
            </a:r>
          </a:p>
          <a:p>
            <a:pPr marL="714375" indent="-714375">
              <a:buAutoNum type="romanUcPeriod" startAt="10"/>
            </a:pPr>
            <a:r>
              <a:rPr lang="en-US" altLang="ko-KR" sz="2400" dirty="0">
                <a:latin typeface="+mn-ea"/>
              </a:rPr>
              <a:t>AI </a:t>
            </a:r>
            <a:r>
              <a:rPr lang="ko-KR" altLang="en-US" sz="2400" dirty="0">
                <a:latin typeface="+mn-ea"/>
              </a:rPr>
              <a:t>반도체</a:t>
            </a:r>
            <a:endParaRPr lang="en-US" altLang="ko-KR" sz="2400" dirty="0">
              <a:latin typeface="+mn-ea"/>
            </a:endParaRPr>
          </a:p>
          <a:p>
            <a:pPr marL="714375" indent="-714375">
              <a:buAutoNum type="romanUcPeriod" startAt="10"/>
            </a:pPr>
            <a:r>
              <a:rPr lang="en-US" altLang="ko-KR" sz="2400" dirty="0">
                <a:latin typeface="+mn-ea"/>
              </a:rPr>
              <a:t>Deep Learning </a:t>
            </a:r>
            <a:r>
              <a:rPr lang="ko-KR" altLang="en-US" sz="2400" dirty="0">
                <a:latin typeface="+mn-ea"/>
              </a:rPr>
              <a:t>활용</a:t>
            </a:r>
            <a:endParaRPr lang="en-US" altLang="ko-KR" sz="2400" dirty="0">
              <a:latin typeface="+mn-ea"/>
            </a:endParaRPr>
          </a:p>
          <a:p>
            <a:pPr marL="542925" indent="-542925">
              <a:buAutoNum type="romanUcPeriod" startAt="10"/>
            </a:pPr>
            <a:endParaRPr lang="en-US" altLang="ko-KR" sz="24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목      차</a:t>
            </a:r>
          </a:p>
        </p:txBody>
      </p:sp>
    </p:spTree>
    <p:extLst>
      <p:ext uri="{BB962C8B-B14F-4D97-AF65-F5344CB8AC3E}">
        <p14:creationId xmlns:p14="http://schemas.microsoft.com/office/powerpoint/2010/main" val="322833211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CNN (Convolutional Neural Networks, </a:t>
            </a:r>
            <a:r>
              <a:rPr lang="ko-KR" altLang="en-US" sz="1600">
                <a:latin typeface="+mn-ea"/>
              </a:rPr>
              <a:t>합성곱 신경망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115108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Input</a:t>
            </a:r>
          </a:p>
          <a:p>
            <a:pPr lvl="1"/>
            <a:r>
              <a:rPr lang="ko-KR" altLang="en-US" sz="1400">
                <a:latin typeface="+mn-ea"/>
              </a:rPr>
              <a:t>숫자 손글씨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28 * 28</a:t>
            </a:r>
          </a:p>
          <a:p>
            <a:endParaRPr lang="en-US" altLang="ko-KR" sz="1600">
              <a:latin typeface="+mn-ea"/>
            </a:endParaRP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6B651D46-D100-A32E-C32D-E967FFB2B8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280" y="2276872"/>
            <a:ext cx="7109048" cy="3929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5FA5EBB-5006-3BE2-04D7-0E4C42745DF3}"/>
              </a:ext>
            </a:extLst>
          </p:cNvPr>
          <p:cNvSpPr txBox="1"/>
          <p:nvPr/>
        </p:nvSpPr>
        <p:spPr>
          <a:xfrm>
            <a:off x="881056" y="6135107"/>
            <a:ext cx="62645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https://learnopencv.com/implementing-mlp-tensorflow-keras/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8636877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CNN (Convolutional Neural Networks, </a:t>
            </a:r>
            <a:r>
              <a:rPr lang="ko-KR" altLang="en-US" sz="1600">
                <a:latin typeface="+mn-ea"/>
              </a:rPr>
              <a:t>합성곱 신경망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352096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>
                <a:latin typeface="+mn-ea"/>
              </a:rPr>
              <a:t>데이터 가공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200">
                <a:latin typeface="+mn-ea"/>
              </a:rPr>
              <a:t>Nomalization</a:t>
            </a:r>
          </a:p>
          <a:p>
            <a:pPr lvl="1"/>
            <a:r>
              <a:rPr lang="en-US" altLang="ko-KR" sz="1200">
                <a:latin typeface="+mn-ea"/>
              </a:rPr>
              <a:t>Layer</a:t>
            </a:r>
            <a:r>
              <a:rPr lang="ko-KR" altLang="en-US" sz="1200">
                <a:latin typeface="+mn-ea"/>
              </a:rPr>
              <a:t>에서 데이터 가공과 다른 점은 </a:t>
            </a:r>
            <a:r>
              <a:rPr lang="en-US" altLang="ko-KR" sz="1200">
                <a:latin typeface="+mn-ea"/>
              </a:rPr>
              <a:t>“</a:t>
            </a:r>
            <a:r>
              <a:rPr lang="ko-KR" altLang="en-US" sz="1200" b="1" u="sng">
                <a:solidFill>
                  <a:srgbClr val="0070C0"/>
                </a:solidFill>
                <a:latin typeface="+mn-ea"/>
              </a:rPr>
              <a:t>한번만 실행된다</a:t>
            </a:r>
            <a:r>
              <a:rPr lang="en-US" altLang="ko-KR" sz="1200">
                <a:latin typeface="+mn-ea"/>
              </a:rPr>
              <a:t>”</a:t>
            </a:r>
            <a:r>
              <a:rPr lang="ko-KR" altLang="en-US" sz="1200">
                <a:latin typeface="+mn-ea"/>
              </a:rPr>
              <a:t>는 것 이다</a:t>
            </a:r>
            <a:r>
              <a:rPr lang="en-US" altLang="ko-KR" sz="1200">
                <a:latin typeface="+mn-ea"/>
              </a:rPr>
              <a:t>.</a:t>
            </a: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r>
              <a:rPr lang="ko-KR" altLang="en-US" sz="1400">
                <a:latin typeface="+mn-ea"/>
              </a:rPr>
              <a:t>훈련 데이터 </a:t>
            </a:r>
            <a:r>
              <a:rPr lang="en-US" altLang="ko-KR" sz="1400">
                <a:latin typeface="+mn-ea"/>
              </a:rPr>
              <a:t>		: train</a:t>
            </a:r>
          </a:p>
          <a:p>
            <a:pPr lvl="1"/>
            <a:r>
              <a:rPr lang="ko-KR" altLang="en-US" sz="1200">
                <a:latin typeface="+mn-ea"/>
              </a:rPr>
              <a:t>훈련용</a:t>
            </a:r>
            <a:r>
              <a:rPr lang="en-US" altLang="ko-KR" sz="1200">
                <a:latin typeface="+mn-ea"/>
              </a:rPr>
              <a:t>		: train		: 80%</a:t>
            </a:r>
          </a:p>
          <a:p>
            <a:pPr lvl="1"/>
            <a:r>
              <a:rPr lang="ko-KR" altLang="en-US" sz="1200">
                <a:latin typeface="+mn-ea"/>
              </a:rPr>
              <a:t>검증용</a:t>
            </a:r>
            <a:r>
              <a:rPr lang="en-US" altLang="ko-KR" sz="1200">
                <a:latin typeface="+mn-ea"/>
              </a:rPr>
              <a:t>		: validation		: 20%</a:t>
            </a:r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r>
              <a:rPr lang="ko-KR" altLang="en-US" sz="1400">
                <a:latin typeface="+mn-ea"/>
              </a:rPr>
              <a:t>평가 데이터 </a:t>
            </a:r>
            <a:r>
              <a:rPr lang="en-US" altLang="ko-KR" sz="1400">
                <a:latin typeface="+mn-ea"/>
              </a:rPr>
              <a:t>: test</a:t>
            </a: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ECDA94-E3DC-0E2E-B7EC-B5C59BC7FB6D}"/>
              </a:ext>
            </a:extLst>
          </p:cNvPr>
          <p:cNvSpPr txBox="1"/>
          <p:nvPr/>
        </p:nvSpPr>
        <p:spPr>
          <a:xfrm>
            <a:off x="6969125" y="1412776"/>
            <a:ext cx="2592388" cy="138499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ephochs</a:t>
            </a: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훈련 집합 횟수</a:t>
            </a: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batch_size</a:t>
            </a: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훈련 집합당 훈련 횟수</a:t>
            </a: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12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2076042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CNN (Convolutional Neural Networks, </a:t>
            </a:r>
            <a:r>
              <a:rPr lang="ko-KR" altLang="en-US" sz="1600">
                <a:latin typeface="+mn-ea"/>
              </a:rPr>
              <a:t>합성곱 신경망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180880" cy="525066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Model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IMG_ROWS, IMG_COLS = 28, 28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input_shape = (IMG_ROWS, IMG_COLS, 1)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 = keras.models.Sequential()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model.add(keras.layers.Conv2D(20, (5, 5), activation='relu', input_shape=input_shape))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model.add(keras.layers.MaxPooling2D(pool_size=(2, 2), strides=(2, 2)))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model.add(keras.layers.Conv2D(50, (5, 5), activation='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relu</a:t>
            </a:r>
            <a:r>
              <a:rPr lang="en-US" altLang="ko-KR" sz="1400">
                <a:latin typeface="+mn-ea"/>
              </a:rPr>
              <a:t>'))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model.add(keras.layers.MaxPooling2D(pool_size=(2, 2), strides=(2, 2)))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model.add(keras.layers.Flatten())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model.add(keras.layers.Dense(500, activation="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relu</a:t>
            </a:r>
            <a:r>
              <a:rPr lang="en-US" altLang="ko-KR" sz="1400">
                <a:latin typeface="+mn-ea"/>
              </a:rPr>
              <a:t>"))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model.add(keras.layers.Dense(self.nb_classes, activation="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softmax</a:t>
            </a:r>
            <a:r>
              <a:rPr lang="en-US" altLang="ko-KR" sz="1400">
                <a:latin typeface="+mn-ea"/>
              </a:rPr>
              <a:t>"))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model.compile(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optimizer=keras.optimizers.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Adam</a:t>
            </a:r>
            <a:r>
              <a:rPr lang="en-US" altLang="ko-KR" sz="1400">
                <a:latin typeface="+mn-ea"/>
              </a:rPr>
              <a:t>(), 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loss='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categorical_crossentropy</a:t>
            </a:r>
            <a:r>
              <a:rPr lang="en-US" altLang="ko-KR" sz="1400">
                <a:latin typeface="+mn-ea"/>
              </a:rPr>
              <a:t>', 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metrics=['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accuracy</a:t>
            </a:r>
            <a:r>
              <a:rPr lang="en-US" altLang="ko-KR" sz="1400">
                <a:latin typeface="+mn-ea"/>
              </a:rPr>
              <a:t>' ]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01460780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CNN (Convolutional Neural Networks, </a:t>
            </a:r>
            <a:r>
              <a:rPr lang="ko-KR" altLang="en-US" sz="1600">
                <a:latin typeface="+mn-ea"/>
              </a:rPr>
              <a:t>합성곱 신경망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451200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Output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Model: "sequential"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_________________________________________________________________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Layer (type)                Output Shape              Param #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=================================================================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conv2d (Conv2D)             (None, 24, 24, 20)        520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max_pooling2d (MaxPooling2D)  (None, 12, 12, 20)       0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conv2d_1 (Conv2D)           (None, 8, 8, 50)          25050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max_pooling2d_1 (MaxPooling2D)  (None, 4, 4, 50)         0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flatten (Flatten)           (None, 800)               0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dense (Dense)               (None, 500)               400500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dense_1 (Dense)             (None, 10)                5010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=================================================================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Total params: 431,080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Trainable params: 431,080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Non-trainable params: 0</a:t>
            </a:r>
          </a:p>
          <a:p>
            <a:endParaRPr lang="en-US" altLang="ko-KR" sz="16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6374320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CNN (Convolutional Neural Networks, </a:t>
            </a:r>
            <a:r>
              <a:rPr lang="ko-KR" altLang="en-US" sz="1600">
                <a:latin typeface="+mn-ea"/>
              </a:rPr>
              <a:t>합성곱 신경망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528760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Output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Epoch 1/5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2023-08-03 14:06:54.469518: I tensorflow/stream_executor/cuda/cuda_dnn.cc:384] Loaded cuDNN version 8600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24/24 [==============================] - 5s 52ms/step - loss: 1.1939 - accuracy: 0.7053 - val_loss: 0.4708 - val_accuracy: 0.8558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Epoch 2/5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24/24 [==============================] - 1s 39ms/step - loss: 0.3677 - accuracy: 0.8913 - val_loss: 0.3250 - val_accuracy: 0.9014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Epoch 3/5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24/24 [==============================] - 1s 38ms/step - loss: 0.2287 - accuracy: 0.9403 - val_loss: 0.2305 - val_accuracy: 0.9316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Epoch 4/5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24/24 [==============================] - 1s 38ms/step - loss: 0.1650 - accuracy: 0.9547 - val_loss: 0.1785 - val_accuracy: 0.9457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Epoch 5/5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24/24 [==============================] - 1s 38ms/step - loss: 0.1240 - accuracy: 0.9697 - val_loss: 0.1629 - val_accuracy: 0.9504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313/313 [==============================] - 1s 2ms/step - loss: 0.1474 - accuracy: </a:t>
            </a:r>
            <a:r>
              <a:rPr lang="en-US" altLang="ko-KR" sz="1400">
                <a:solidFill>
                  <a:srgbClr val="0070C0"/>
                </a:solidFill>
                <a:latin typeface="+mn-ea"/>
              </a:rPr>
              <a:t>0.9541</a:t>
            </a:r>
          </a:p>
          <a:p>
            <a:endParaRPr lang="en-US" altLang="ko-KR" sz="16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3916261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CNN (Convolutional Neural Networks, </a:t>
            </a:r>
            <a:r>
              <a:rPr lang="ko-KR" altLang="en-US" sz="1600">
                <a:latin typeface="+mn-ea"/>
              </a:rPr>
              <a:t>합성곱 신경망</a:t>
            </a:r>
            <a:r>
              <a:rPr lang="en-US" altLang="ko-KR" sz="1600">
                <a:latin typeface="+mn-ea"/>
              </a:rPr>
              <a:t>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Graph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9136146-84FF-DFE2-F4BB-90411ED33E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535" y="1751330"/>
            <a:ext cx="8127949" cy="4341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83791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Deep Learning </a:t>
            </a:r>
            <a:r>
              <a:rPr lang="ko-KR" altLang="en-US" sz="2400"/>
              <a:t>응용</a:t>
            </a:r>
            <a:endParaRPr lang="ko-KR" altLang="en-US" sz="2400" dirty="0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0C35027-37D7-07FA-B06C-F3D572C227CB}"/>
              </a:ext>
            </a:extLst>
          </p:cNvPr>
          <p:cNvSpPr/>
          <p:nvPr/>
        </p:nvSpPr>
        <p:spPr>
          <a:xfrm>
            <a:off x="344488" y="62209"/>
            <a:ext cx="9217025" cy="430887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Deep Learning </a:t>
            </a:r>
            <a:r>
              <a:rPr lang="ko-KR" altLang="en-US"/>
              <a:t>응용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D8A2969-4328-A013-2A67-CAAF329799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765175"/>
            <a:ext cx="1728192" cy="172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FB3FED4-6FFB-9FE9-DBE2-A14226B21D19}"/>
              </a:ext>
            </a:extLst>
          </p:cNvPr>
          <p:cNvSpPr txBox="1"/>
          <p:nvPr/>
        </p:nvSpPr>
        <p:spPr>
          <a:xfrm>
            <a:off x="347937" y="2493367"/>
            <a:ext cx="33089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https://www.cs.toronto.edu/~kriz/cifar.html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B0306B-AEF2-906C-D07A-82B6F8F5FA2B}"/>
              </a:ext>
            </a:extLst>
          </p:cNvPr>
          <p:cNvSpPr txBox="1"/>
          <p:nvPr/>
        </p:nvSpPr>
        <p:spPr>
          <a:xfrm>
            <a:off x="2066189" y="765175"/>
            <a:ext cx="19507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+mn-ea"/>
              </a:rPr>
              <a:t>60,000 </a:t>
            </a:r>
            <a:r>
              <a:rPr lang="ko-KR" altLang="en-US" sz="1200">
                <a:latin typeface="+mn-ea"/>
              </a:rPr>
              <a:t>이미지</a:t>
            </a:r>
            <a:endParaRPr lang="en-US" altLang="ko-KR" sz="1200">
              <a:latin typeface="+mn-ea"/>
            </a:endParaRPr>
          </a:p>
          <a:p>
            <a:pPr marL="174625"/>
            <a:r>
              <a:rPr lang="en-US" altLang="ko-KR" sz="1200">
                <a:latin typeface="+mn-ea"/>
              </a:rPr>
              <a:t>100</a:t>
            </a:r>
            <a:r>
              <a:rPr lang="ko-KR" altLang="en-US" sz="1200">
                <a:latin typeface="+mn-ea"/>
              </a:rPr>
              <a:t>개 분류</a:t>
            </a:r>
            <a:endParaRPr lang="en-US" altLang="ko-KR" sz="1200">
              <a:latin typeface="+mn-ea"/>
            </a:endParaRPr>
          </a:p>
          <a:p>
            <a:pPr marL="174625"/>
            <a:r>
              <a:rPr lang="ko-KR" altLang="en-US" sz="1200">
                <a:latin typeface="+mn-ea"/>
              </a:rPr>
              <a:t>분류당 </a:t>
            </a:r>
            <a:r>
              <a:rPr lang="en-US" altLang="ko-KR" sz="1200">
                <a:latin typeface="+mn-ea"/>
              </a:rPr>
              <a:t>600</a:t>
            </a:r>
            <a:r>
              <a:rPr lang="ko-KR" altLang="en-US" sz="1200">
                <a:latin typeface="+mn-ea"/>
              </a:rPr>
              <a:t>개 이미지</a:t>
            </a:r>
            <a:endParaRPr lang="en-US" altLang="ko-KR" sz="1200">
              <a:latin typeface="+mn-ea"/>
            </a:endParaRPr>
          </a:p>
          <a:p>
            <a:endParaRPr lang="en-US" altLang="ko-KR" sz="1200">
              <a:latin typeface="+mn-ea"/>
            </a:endParaRPr>
          </a:p>
          <a:p>
            <a:r>
              <a:rPr lang="en-US" altLang="ko-KR" sz="1200">
                <a:latin typeface="+mn-ea"/>
              </a:rPr>
              <a:t>32 * 32 picels</a:t>
            </a:r>
            <a:endParaRPr lang="ko-KR" altLang="en-US" sz="1200">
              <a:latin typeface="+mn-ea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D08021D-FA5F-2FDD-B8B4-4B41DD2D0AFC}"/>
              </a:ext>
            </a:extLst>
          </p:cNvPr>
          <p:cNvSpPr/>
          <p:nvPr/>
        </p:nvSpPr>
        <p:spPr>
          <a:xfrm>
            <a:off x="4953000" y="770787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분</a:t>
            </a:r>
            <a:endParaRPr lang="en-US" altLang="ko-KR" b="1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류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C67108F-985D-7C6F-F2FC-DB9AC8F076AE}"/>
              </a:ext>
            </a:extLst>
          </p:cNvPr>
          <p:cNvSpPr/>
          <p:nvPr/>
        </p:nvSpPr>
        <p:spPr>
          <a:xfrm>
            <a:off x="2648744" y="3843901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생</a:t>
            </a:r>
            <a:endParaRPr lang="en-US" altLang="ko-KR" b="1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성</a:t>
            </a:r>
            <a:endParaRPr lang="en-US" altLang="ko-KR" b="1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기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C983BB0F-CB9B-53C3-E836-2B36FB66BB6D}"/>
              </a:ext>
            </a:extLst>
          </p:cNvPr>
          <p:cNvCxnSpPr>
            <a:cxnSpLocks/>
            <a:stCxn id="11" idx="3"/>
            <a:endCxn id="6" idx="1"/>
          </p:cNvCxnSpPr>
          <p:nvPr/>
        </p:nvCxnSpPr>
        <p:spPr>
          <a:xfrm>
            <a:off x="3368744" y="5103901"/>
            <a:ext cx="1097543" cy="4968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9F13FFB-A55E-4DC0-8C8C-0C9B4F0B6019}"/>
              </a:ext>
            </a:extLst>
          </p:cNvPr>
          <p:cNvSpPr txBox="1"/>
          <p:nvPr/>
        </p:nvSpPr>
        <p:spPr>
          <a:xfrm>
            <a:off x="3351326" y="3429000"/>
            <a:ext cx="3168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solidFill>
                  <a:srgbClr val="00B050"/>
                </a:solidFill>
                <a:latin typeface="+mn-ea"/>
              </a:rPr>
              <a:t>생성기  </a:t>
            </a:r>
            <a:r>
              <a:rPr lang="en-US" altLang="ko-KR">
                <a:solidFill>
                  <a:srgbClr val="00B050"/>
                </a:solidFill>
                <a:latin typeface="+mn-ea"/>
                <a:sym typeface="Wingdings" panose="05000000000000000000" pitchFamily="2" charset="2"/>
              </a:rPr>
              <a:t>  </a:t>
            </a:r>
            <a:r>
              <a:rPr lang="ko-KR" altLang="en-US">
                <a:solidFill>
                  <a:srgbClr val="00B050"/>
                </a:solidFill>
                <a:latin typeface="+mn-ea"/>
                <a:sym typeface="Wingdings" panose="05000000000000000000" pitchFamily="2" charset="2"/>
              </a:rPr>
              <a:t>판별기</a:t>
            </a:r>
            <a:endParaRPr lang="ko-KR" altLang="en-US">
              <a:solidFill>
                <a:srgbClr val="00B050"/>
              </a:solidFill>
              <a:latin typeface="+mn-e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C04D771-5666-6140-6781-CC332CAEFCF5}"/>
              </a:ext>
            </a:extLst>
          </p:cNvPr>
          <p:cNvSpPr txBox="1"/>
          <p:nvPr/>
        </p:nvSpPr>
        <p:spPr>
          <a:xfrm>
            <a:off x="2486306" y="6330445"/>
            <a:ext cx="46050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solidFill>
                  <a:srgbClr val="0070C0"/>
                </a:solidFill>
                <a:latin typeface="+mn-ea"/>
              </a:rPr>
              <a:t>GAN (Generative Adversarial Networks, </a:t>
            </a:r>
            <a:r>
              <a:rPr lang="ko-KR" altLang="en-US" sz="1200">
                <a:solidFill>
                  <a:srgbClr val="0070C0"/>
                </a:solidFill>
                <a:latin typeface="+mn-ea"/>
              </a:rPr>
              <a:t>생성적 적대 신경망</a:t>
            </a:r>
            <a:r>
              <a:rPr lang="en-US" altLang="ko-KR" sz="1200">
                <a:solidFill>
                  <a:srgbClr val="0070C0"/>
                </a:solidFill>
                <a:latin typeface="+mn-ea"/>
              </a:rPr>
              <a:t>)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92A78EC-B483-8CC6-289A-02F834C731D2}"/>
              </a:ext>
            </a:extLst>
          </p:cNvPr>
          <p:cNvSpPr txBox="1"/>
          <p:nvPr/>
        </p:nvSpPr>
        <p:spPr>
          <a:xfrm>
            <a:off x="344489" y="123123"/>
            <a:ext cx="3024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srgbClr val="FFC000"/>
                </a:solidFill>
                <a:latin typeface="+mn-ea"/>
              </a:rPr>
              <a:t>2</a:t>
            </a:r>
            <a:r>
              <a:rPr lang="ko-KR" altLang="en-US" sz="1400">
                <a:solidFill>
                  <a:srgbClr val="FFC000"/>
                </a:solidFill>
                <a:latin typeface="+mn-ea"/>
              </a:rPr>
              <a:t>개 이상의 모델을 연결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82F074A5-B4BB-428B-55AD-F8A20F0719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6287" y="3848964"/>
            <a:ext cx="887213" cy="887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8AB9F4A9-1D41-E4EB-B6F7-8446972D86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6287" y="5157192"/>
            <a:ext cx="887213" cy="887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9DF61BF-A736-47D6-068D-C3A6564D1A8F}"/>
              </a:ext>
            </a:extLst>
          </p:cNvPr>
          <p:cNvSpPr txBox="1"/>
          <p:nvPr/>
        </p:nvSpPr>
        <p:spPr>
          <a:xfrm>
            <a:off x="4236695" y="4736177"/>
            <a:ext cx="13463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>
                <a:latin typeface="+mn-ea"/>
              </a:rPr>
              <a:t>이미지</a:t>
            </a:r>
            <a:endParaRPr lang="en-US" altLang="ko-KR" sz="1200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F00F01A-13A1-A8A4-A89C-810ED1A20F7A}"/>
              </a:ext>
            </a:extLst>
          </p:cNvPr>
          <p:cNvSpPr txBox="1"/>
          <p:nvPr/>
        </p:nvSpPr>
        <p:spPr>
          <a:xfrm>
            <a:off x="4236695" y="6031037"/>
            <a:ext cx="13463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>
                <a:latin typeface="+mn-ea"/>
              </a:rPr>
              <a:t>생성한 이미지</a:t>
            </a:r>
            <a:endParaRPr lang="en-US" altLang="ko-KR" sz="1200">
              <a:latin typeface="+mn-ea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365A325-4511-4E5F-5D6B-CF208DEEA988}"/>
              </a:ext>
            </a:extLst>
          </p:cNvPr>
          <p:cNvSpPr/>
          <p:nvPr/>
        </p:nvSpPr>
        <p:spPr>
          <a:xfrm>
            <a:off x="6132180" y="3842321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판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별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기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9CD29D9-D5A4-C854-6617-C99614E6D90E}"/>
              </a:ext>
            </a:extLst>
          </p:cNvPr>
          <p:cNvSpPr txBox="1"/>
          <p:nvPr/>
        </p:nvSpPr>
        <p:spPr>
          <a:xfrm>
            <a:off x="6969224" y="4741223"/>
            <a:ext cx="23042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latin typeface="+mn-ea"/>
              </a:rPr>
              <a:t>이미지를 생성하는 모델과</a:t>
            </a:r>
            <a:endParaRPr lang="en-US" altLang="ko-KR" sz="1200">
              <a:latin typeface="+mn-ea"/>
            </a:endParaRPr>
          </a:p>
          <a:p>
            <a:r>
              <a:rPr lang="ko-KR" altLang="en-US" sz="1200">
                <a:latin typeface="+mn-ea"/>
              </a:rPr>
              <a:t>이미지를 판별하는 모델을</a:t>
            </a:r>
            <a:endParaRPr lang="en-US" altLang="ko-KR" sz="1200">
              <a:latin typeface="+mn-ea"/>
            </a:endParaRPr>
          </a:p>
          <a:p>
            <a:r>
              <a:rPr lang="ko-KR" altLang="en-US" sz="1200">
                <a:latin typeface="+mn-ea"/>
              </a:rPr>
              <a:t>모두 학습 시킨다</a:t>
            </a:r>
            <a:endParaRPr lang="en-US" altLang="ko-KR" sz="1200">
              <a:latin typeface="+mn-ea"/>
            </a:endParaRPr>
          </a:p>
        </p:txBody>
      </p:sp>
      <p:sp>
        <p:nvSpPr>
          <p:cNvPr id="23" name="육각형 22">
            <a:extLst>
              <a:ext uri="{FF2B5EF4-FFF2-40B4-BE49-F238E27FC236}">
                <a16:creationId xmlns:a16="http://schemas.microsoft.com/office/drawing/2014/main" id="{9F2B3107-F6F1-65F4-667E-E5D491FD0B80}"/>
              </a:ext>
            </a:extLst>
          </p:cNvPr>
          <p:cNvSpPr>
            <a:spLocks noChangeAspect="1"/>
          </p:cNvSpPr>
          <p:nvPr/>
        </p:nvSpPr>
        <p:spPr>
          <a:xfrm>
            <a:off x="1640632" y="3429000"/>
            <a:ext cx="540000" cy="540000"/>
          </a:xfrm>
          <a:prstGeom prst="hexag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9081D5E6-904A-4056-DC87-45F38A91B033}"/>
              </a:ext>
            </a:extLst>
          </p:cNvPr>
          <p:cNvSpPr/>
          <p:nvPr/>
        </p:nvSpPr>
        <p:spPr>
          <a:xfrm>
            <a:off x="2288664" y="3765575"/>
            <a:ext cx="1440160" cy="2805351"/>
          </a:xfrm>
          <a:prstGeom prst="roundRect">
            <a:avLst/>
          </a:prstGeom>
          <a:solidFill>
            <a:srgbClr val="0070C0">
              <a:alpha val="30000"/>
            </a:srgbClr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37A2D212-7965-FAF2-79EB-9A0F69E50FD7}"/>
              </a:ext>
            </a:extLst>
          </p:cNvPr>
          <p:cNvCxnSpPr>
            <a:cxnSpLocks/>
            <a:stCxn id="5" idx="3"/>
            <a:endCxn id="16" idx="1"/>
          </p:cNvCxnSpPr>
          <p:nvPr/>
        </p:nvCxnSpPr>
        <p:spPr>
          <a:xfrm>
            <a:off x="5353500" y="4292571"/>
            <a:ext cx="778680" cy="8097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D3E306BD-B96D-A195-614B-77B4C9E040AF}"/>
              </a:ext>
            </a:extLst>
          </p:cNvPr>
          <p:cNvCxnSpPr>
            <a:cxnSpLocks/>
            <a:stCxn id="6" idx="3"/>
            <a:endCxn id="16" idx="1"/>
          </p:cNvCxnSpPr>
          <p:nvPr/>
        </p:nvCxnSpPr>
        <p:spPr>
          <a:xfrm flipV="1">
            <a:off x="5353500" y="5102321"/>
            <a:ext cx="778680" cy="4984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2" descr="Figure 28: A fully connected layer. | Convolutional Neural Networks (CNNs)">
            <a:extLst>
              <a:ext uri="{FF2B5EF4-FFF2-40B4-BE49-F238E27FC236}">
                <a16:creationId xmlns:a16="http://schemas.microsoft.com/office/drawing/2014/main" id="{3305AAD7-165D-052C-F4B6-C2DF4A4FFE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159" r="9726" b="2522"/>
          <a:stretch/>
        </p:blipFill>
        <p:spPr bwMode="auto">
          <a:xfrm>
            <a:off x="5743505" y="1349829"/>
            <a:ext cx="4106040" cy="865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4D638BC-F108-8956-80EA-129A24E630A7}"/>
              </a:ext>
            </a:extLst>
          </p:cNvPr>
          <p:cNvSpPr txBox="1"/>
          <p:nvPr/>
        </p:nvSpPr>
        <p:spPr>
          <a:xfrm>
            <a:off x="5791246" y="2267132"/>
            <a:ext cx="37702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https://pub.towardsai.net/convolutional-neural-networks-cnns-tutorial-with-python-417c29f0403f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8263552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Deep Learning </a:t>
            </a:r>
            <a:r>
              <a:rPr lang="ko-KR" altLang="en-US" sz="2400"/>
              <a:t>응용</a:t>
            </a:r>
            <a:endParaRPr lang="ko-KR" altLang="en-US" sz="24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D8A2969-4328-A013-2A67-CAAF329799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765175"/>
            <a:ext cx="1728192" cy="172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FB3FED4-6FFB-9FE9-DBE2-A14226B21D19}"/>
              </a:ext>
            </a:extLst>
          </p:cNvPr>
          <p:cNvSpPr txBox="1"/>
          <p:nvPr/>
        </p:nvSpPr>
        <p:spPr>
          <a:xfrm>
            <a:off x="347937" y="2493367"/>
            <a:ext cx="33089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https://www.cs.toronto.edu/~kriz/cifar.html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B0306B-AEF2-906C-D07A-82B6F8F5FA2B}"/>
              </a:ext>
            </a:extLst>
          </p:cNvPr>
          <p:cNvSpPr txBox="1"/>
          <p:nvPr/>
        </p:nvSpPr>
        <p:spPr>
          <a:xfrm>
            <a:off x="2066189" y="765175"/>
            <a:ext cx="19507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+mn-ea"/>
              </a:rPr>
              <a:t>60,000 </a:t>
            </a:r>
            <a:r>
              <a:rPr lang="ko-KR" altLang="en-US" sz="1200">
                <a:latin typeface="+mn-ea"/>
              </a:rPr>
              <a:t>이미지</a:t>
            </a:r>
            <a:endParaRPr lang="en-US" altLang="ko-KR" sz="1200">
              <a:latin typeface="+mn-ea"/>
            </a:endParaRPr>
          </a:p>
          <a:p>
            <a:pPr marL="174625"/>
            <a:r>
              <a:rPr lang="en-US" altLang="ko-KR" sz="1200">
                <a:latin typeface="+mn-ea"/>
              </a:rPr>
              <a:t>100</a:t>
            </a:r>
            <a:r>
              <a:rPr lang="ko-KR" altLang="en-US" sz="1200">
                <a:latin typeface="+mn-ea"/>
              </a:rPr>
              <a:t>개 분류</a:t>
            </a:r>
            <a:endParaRPr lang="en-US" altLang="ko-KR" sz="1200">
              <a:latin typeface="+mn-ea"/>
            </a:endParaRPr>
          </a:p>
          <a:p>
            <a:pPr marL="174625"/>
            <a:r>
              <a:rPr lang="ko-KR" altLang="en-US" sz="1200">
                <a:latin typeface="+mn-ea"/>
              </a:rPr>
              <a:t>분류당 </a:t>
            </a:r>
            <a:r>
              <a:rPr lang="en-US" altLang="ko-KR" sz="1200">
                <a:latin typeface="+mn-ea"/>
              </a:rPr>
              <a:t>600</a:t>
            </a:r>
            <a:r>
              <a:rPr lang="ko-KR" altLang="en-US" sz="1200">
                <a:latin typeface="+mn-ea"/>
              </a:rPr>
              <a:t>개 이미지</a:t>
            </a:r>
            <a:endParaRPr lang="en-US" altLang="ko-KR" sz="1200">
              <a:latin typeface="+mn-ea"/>
            </a:endParaRPr>
          </a:p>
          <a:p>
            <a:endParaRPr lang="en-US" altLang="ko-KR" sz="1200">
              <a:latin typeface="+mn-ea"/>
            </a:endParaRPr>
          </a:p>
          <a:p>
            <a:r>
              <a:rPr lang="en-US" altLang="ko-KR" sz="1200">
                <a:latin typeface="+mn-ea"/>
              </a:rPr>
              <a:t>32 * 32 picels</a:t>
            </a:r>
            <a:endParaRPr lang="ko-KR" altLang="en-US" sz="1200">
              <a:latin typeface="+mn-ea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D08021D-FA5F-2FDD-B8B4-4B41DD2D0AFC}"/>
              </a:ext>
            </a:extLst>
          </p:cNvPr>
          <p:cNvSpPr/>
          <p:nvPr/>
        </p:nvSpPr>
        <p:spPr>
          <a:xfrm>
            <a:off x="4953000" y="770787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solidFill>
                  <a:schemeClr val="tx1"/>
                </a:solidFill>
                <a:latin typeface="+mn-ea"/>
              </a:rPr>
              <a:t>분</a:t>
            </a:r>
            <a:endParaRPr lang="en-US" altLang="ko-KR" sz="160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1600">
                <a:solidFill>
                  <a:schemeClr val="tx1"/>
                </a:solidFill>
                <a:latin typeface="+mn-ea"/>
              </a:rPr>
              <a:t>류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741120D-BBCA-CB04-99CB-04617E163DBB}"/>
              </a:ext>
            </a:extLst>
          </p:cNvPr>
          <p:cNvSpPr/>
          <p:nvPr/>
        </p:nvSpPr>
        <p:spPr>
          <a:xfrm>
            <a:off x="2890717" y="3842321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rgbClr val="0070C0"/>
                </a:solidFill>
                <a:latin typeface="+mn-ea"/>
              </a:rPr>
              <a:t>변</a:t>
            </a:r>
            <a:endParaRPr lang="en-US" altLang="ko-KR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ko-KR" altLang="en-US">
                <a:solidFill>
                  <a:srgbClr val="0070C0"/>
                </a:solidFill>
                <a:latin typeface="+mn-ea"/>
              </a:rPr>
              <a:t>환</a:t>
            </a:r>
            <a:endParaRPr lang="en-US" altLang="ko-KR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ko-KR" altLang="en-US">
                <a:solidFill>
                  <a:srgbClr val="0070C0"/>
                </a:solidFill>
                <a:latin typeface="+mn-ea"/>
              </a:rPr>
              <a:t>기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C983BB0F-CB9B-53C3-E836-2B36FB66BB6D}"/>
              </a:ext>
            </a:extLst>
          </p:cNvPr>
          <p:cNvCxnSpPr>
            <a:cxnSpLocks/>
            <a:stCxn id="3" idx="3"/>
            <a:endCxn id="13" idx="1"/>
          </p:cNvCxnSpPr>
          <p:nvPr/>
        </p:nvCxnSpPr>
        <p:spPr>
          <a:xfrm>
            <a:off x="1928683" y="5102321"/>
            <a:ext cx="9620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9F13FFB-A55E-4DC0-8C8C-0C9B4F0B6019}"/>
              </a:ext>
            </a:extLst>
          </p:cNvPr>
          <p:cNvSpPr txBox="1"/>
          <p:nvPr/>
        </p:nvSpPr>
        <p:spPr>
          <a:xfrm>
            <a:off x="842241" y="3429000"/>
            <a:ext cx="3168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solidFill>
                  <a:srgbClr val="00B050"/>
                </a:solidFill>
                <a:latin typeface="+mn-ea"/>
              </a:rPr>
              <a:t>Encoder  </a:t>
            </a:r>
            <a:r>
              <a:rPr lang="en-US" altLang="ko-KR">
                <a:solidFill>
                  <a:srgbClr val="00B050"/>
                </a:solidFill>
                <a:latin typeface="+mn-ea"/>
                <a:sym typeface="Wingdings" panose="05000000000000000000" pitchFamily="2" charset="2"/>
              </a:rPr>
              <a:t>  Decoder</a:t>
            </a:r>
            <a:endParaRPr lang="ko-KR" altLang="en-US">
              <a:solidFill>
                <a:srgbClr val="00B050"/>
              </a:solidFill>
              <a:latin typeface="+mn-ea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CFD7CE8-1587-011D-E969-6037E13950F2}"/>
              </a:ext>
            </a:extLst>
          </p:cNvPr>
          <p:cNvSpPr/>
          <p:nvPr/>
        </p:nvSpPr>
        <p:spPr>
          <a:xfrm>
            <a:off x="1208683" y="3842321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분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류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기</a:t>
            </a:r>
          </a:p>
        </p:txBody>
      </p:sp>
      <p:sp>
        <p:nvSpPr>
          <p:cNvPr id="19" name="육각형 18">
            <a:extLst>
              <a:ext uri="{FF2B5EF4-FFF2-40B4-BE49-F238E27FC236}">
                <a16:creationId xmlns:a16="http://schemas.microsoft.com/office/drawing/2014/main" id="{22C91EC6-BB68-FE5D-E971-9A77125B88AA}"/>
              </a:ext>
            </a:extLst>
          </p:cNvPr>
          <p:cNvSpPr>
            <a:spLocks noChangeAspect="1"/>
          </p:cNvSpPr>
          <p:nvPr/>
        </p:nvSpPr>
        <p:spPr>
          <a:xfrm>
            <a:off x="530733" y="3429000"/>
            <a:ext cx="540000" cy="540000"/>
          </a:xfrm>
          <a:prstGeom prst="hexag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2</a:t>
            </a:r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90A2DD1-A63B-3714-A6B6-55B011805A70}"/>
              </a:ext>
            </a:extLst>
          </p:cNvPr>
          <p:cNvSpPr txBox="1"/>
          <p:nvPr/>
        </p:nvSpPr>
        <p:spPr>
          <a:xfrm>
            <a:off x="370439" y="6330445"/>
            <a:ext cx="33584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solidFill>
                  <a:srgbClr val="0070C0"/>
                </a:solidFill>
                <a:latin typeface="+mn-ea"/>
              </a:rPr>
              <a:t>AutoEncoder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0C35027-37D7-07FA-B06C-F3D572C227CB}"/>
              </a:ext>
            </a:extLst>
          </p:cNvPr>
          <p:cNvSpPr/>
          <p:nvPr/>
        </p:nvSpPr>
        <p:spPr>
          <a:xfrm>
            <a:off x="344488" y="62209"/>
            <a:ext cx="9217025" cy="430887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Deep Learning </a:t>
            </a:r>
            <a:r>
              <a:rPr lang="ko-KR" altLang="en-US"/>
              <a:t>응용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66174FD-A127-A63D-81FD-721D54FE6D91}"/>
              </a:ext>
            </a:extLst>
          </p:cNvPr>
          <p:cNvSpPr txBox="1"/>
          <p:nvPr/>
        </p:nvSpPr>
        <p:spPr>
          <a:xfrm>
            <a:off x="344489" y="123123"/>
            <a:ext cx="3024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srgbClr val="FFC000"/>
                </a:solidFill>
                <a:latin typeface="+mn-ea"/>
              </a:rPr>
              <a:t>2</a:t>
            </a:r>
            <a:r>
              <a:rPr lang="ko-KR" altLang="en-US" sz="1400">
                <a:solidFill>
                  <a:srgbClr val="FFC000"/>
                </a:solidFill>
                <a:latin typeface="+mn-ea"/>
              </a:rPr>
              <a:t>개 이상의 모델을 연결</a:t>
            </a:r>
          </a:p>
        </p:txBody>
      </p:sp>
      <p:pic>
        <p:nvPicPr>
          <p:cNvPr id="5" name="Picture 2" descr="Figure 28: A fully connected layer. | Convolutional Neural Networks (CNNs)">
            <a:extLst>
              <a:ext uri="{FF2B5EF4-FFF2-40B4-BE49-F238E27FC236}">
                <a16:creationId xmlns:a16="http://schemas.microsoft.com/office/drawing/2014/main" id="{237E94CD-7D67-E2A0-249E-A89ED87EBC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159" r="9726" b="2522"/>
          <a:stretch/>
        </p:blipFill>
        <p:spPr bwMode="auto">
          <a:xfrm>
            <a:off x="5743505" y="1349829"/>
            <a:ext cx="4106040" cy="865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4FE5BFF-F86A-F0D5-E9BB-7BFF7C931E90}"/>
              </a:ext>
            </a:extLst>
          </p:cNvPr>
          <p:cNvSpPr txBox="1"/>
          <p:nvPr/>
        </p:nvSpPr>
        <p:spPr>
          <a:xfrm>
            <a:off x="5791246" y="2267132"/>
            <a:ext cx="37702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https://pub.towardsai.net/convolutional-neural-networks-cnns-tutorial-with-python-417c29f0403f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8CB802-45DF-56C3-6CE7-A6E3AFF45096}"/>
              </a:ext>
            </a:extLst>
          </p:cNvPr>
          <p:cNvSpPr txBox="1"/>
          <p:nvPr/>
        </p:nvSpPr>
        <p:spPr>
          <a:xfrm>
            <a:off x="3619506" y="6087213"/>
            <a:ext cx="22696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solidFill>
                  <a:srgbClr val="00B050"/>
                </a:solidFill>
                <a:latin typeface="+mn-ea"/>
              </a:rPr>
              <a:t>원본 이미지와 비교하여 학습</a:t>
            </a:r>
            <a:endParaRPr lang="en-US" altLang="ko-KR" sz="1200">
              <a:solidFill>
                <a:srgbClr val="00B050"/>
              </a:solidFill>
              <a:latin typeface="+mn-ea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57B17EE2-B412-E102-8394-D992D4F50F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4235" y="3429000"/>
            <a:ext cx="2770833" cy="174641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4656F44-284A-6D74-74B6-55DF27AF0D67}"/>
              </a:ext>
            </a:extLst>
          </p:cNvPr>
          <p:cNvSpPr txBox="1"/>
          <p:nvPr/>
        </p:nvSpPr>
        <p:spPr>
          <a:xfrm>
            <a:off x="6734235" y="5156031"/>
            <a:ext cx="28323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https://gm-note.tistory.com/entry/</a:t>
            </a:r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머신러닝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-Style-transfer</a:t>
            </a:r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스타일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-</a:t>
            </a:r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변환</a:t>
            </a: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E3BCCF0B-D74D-F064-54E8-21A1DC810718}"/>
              </a:ext>
            </a:extLst>
          </p:cNvPr>
          <p:cNvSpPr/>
          <p:nvPr/>
        </p:nvSpPr>
        <p:spPr>
          <a:xfrm>
            <a:off x="2522146" y="3765575"/>
            <a:ext cx="1440160" cy="2805351"/>
          </a:xfrm>
          <a:prstGeom prst="roundRect">
            <a:avLst/>
          </a:prstGeom>
          <a:solidFill>
            <a:srgbClr val="0070C0">
              <a:alpha val="30000"/>
            </a:srgbClr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C3AF318-FBD3-7BB7-75F0-12A34296C399}"/>
              </a:ext>
            </a:extLst>
          </p:cNvPr>
          <p:cNvSpPr txBox="1"/>
          <p:nvPr/>
        </p:nvSpPr>
        <p:spPr>
          <a:xfrm>
            <a:off x="3611006" y="3861048"/>
            <a:ext cx="306168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Convolution </a:t>
            </a:r>
            <a:r>
              <a:rPr lang="ko-KR" altLang="en-US" sz="1200">
                <a:latin typeface="+mn-ea"/>
              </a:rPr>
              <a:t>효과</a:t>
            </a:r>
            <a:endParaRPr lang="en-US" altLang="ko-KR" sz="1200">
              <a:latin typeface="+mn-ea"/>
            </a:endParaRP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Style transfer : </a:t>
            </a:r>
            <a:r>
              <a:rPr lang="ko-KR" altLang="en-US" sz="1200">
                <a:latin typeface="+mn-ea"/>
              </a:rPr>
              <a:t>학습한 스타일</a:t>
            </a:r>
            <a:r>
              <a:rPr lang="en-US" altLang="ko-KR" sz="1200">
                <a:latin typeface="+mn-ea"/>
              </a:rPr>
              <a:t>(Filter)</a:t>
            </a:r>
            <a:r>
              <a:rPr lang="ko-KR" altLang="en-US" sz="1200">
                <a:latin typeface="+mn-ea"/>
              </a:rPr>
              <a:t>로 스타일 변환</a:t>
            </a:r>
            <a:endParaRPr lang="en-US" altLang="ko-KR" sz="1200">
              <a:latin typeface="+mn-ea"/>
            </a:endParaRP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습득한 스타일</a:t>
            </a:r>
            <a:r>
              <a:rPr lang="en-US" altLang="ko-KR" sz="1200">
                <a:latin typeface="+mn-ea"/>
              </a:rPr>
              <a:t>(Filter)</a:t>
            </a:r>
            <a:r>
              <a:rPr lang="ko-KR" altLang="en-US" sz="1200">
                <a:latin typeface="+mn-ea"/>
              </a:rPr>
              <a:t>로 효과 추가</a:t>
            </a:r>
            <a:endParaRPr lang="en-US" altLang="ko-KR" sz="1200">
              <a:latin typeface="+mn-ea"/>
            </a:endParaRP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이미지 해상도 확대</a:t>
            </a: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Pooling </a:t>
            </a:r>
            <a:r>
              <a:rPr lang="ko-KR" altLang="en-US" sz="1200">
                <a:latin typeface="+mn-ea"/>
              </a:rPr>
              <a:t>효과</a:t>
            </a:r>
            <a:endParaRPr lang="en-US" altLang="ko-KR" sz="1200">
              <a:latin typeface="+mn-ea"/>
            </a:endParaRP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손상된 부분 복원</a:t>
            </a:r>
            <a:endParaRPr lang="en-US" altLang="ko-KR" sz="1200">
              <a:latin typeface="+mn-ea"/>
            </a:endParaRPr>
          </a:p>
          <a:p>
            <a:pPr marL="539750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이미지에서 사람 지우기</a:t>
            </a: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54442250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Deep Learning </a:t>
            </a:r>
            <a:r>
              <a:rPr lang="ko-KR" altLang="en-US" sz="2400"/>
              <a:t>응용</a:t>
            </a:r>
            <a:endParaRPr lang="ko-KR" altLang="en-US" sz="2400" dirty="0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0C35027-37D7-07FA-B06C-F3D572C227CB}"/>
              </a:ext>
            </a:extLst>
          </p:cNvPr>
          <p:cNvSpPr/>
          <p:nvPr/>
        </p:nvSpPr>
        <p:spPr>
          <a:xfrm>
            <a:off x="344488" y="62209"/>
            <a:ext cx="9217025" cy="430887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Deep Learning </a:t>
            </a:r>
            <a:r>
              <a:rPr lang="ko-KR" altLang="en-US"/>
              <a:t>응용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D8A2969-4328-A013-2A67-CAAF329799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765175"/>
            <a:ext cx="1728192" cy="172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FB3FED4-6FFB-9FE9-DBE2-A14226B21D19}"/>
              </a:ext>
            </a:extLst>
          </p:cNvPr>
          <p:cNvSpPr txBox="1"/>
          <p:nvPr/>
        </p:nvSpPr>
        <p:spPr>
          <a:xfrm>
            <a:off x="347937" y="2493367"/>
            <a:ext cx="33089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https://www.cs.toronto.edu/~kriz/cifar.html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B0306B-AEF2-906C-D07A-82B6F8F5FA2B}"/>
              </a:ext>
            </a:extLst>
          </p:cNvPr>
          <p:cNvSpPr txBox="1"/>
          <p:nvPr/>
        </p:nvSpPr>
        <p:spPr>
          <a:xfrm>
            <a:off x="2066189" y="765175"/>
            <a:ext cx="19507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+mn-ea"/>
              </a:rPr>
              <a:t>60,000 </a:t>
            </a:r>
            <a:r>
              <a:rPr lang="ko-KR" altLang="en-US" sz="1200">
                <a:latin typeface="+mn-ea"/>
              </a:rPr>
              <a:t>이미지</a:t>
            </a:r>
            <a:endParaRPr lang="en-US" altLang="ko-KR" sz="1200">
              <a:latin typeface="+mn-ea"/>
            </a:endParaRPr>
          </a:p>
          <a:p>
            <a:pPr marL="174625"/>
            <a:r>
              <a:rPr lang="en-US" altLang="ko-KR" sz="1200">
                <a:latin typeface="+mn-ea"/>
              </a:rPr>
              <a:t>100</a:t>
            </a:r>
            <a:r>
              <a:rPr lang="ko-KR" altLang="en-US" sz="1200">
                <a:latin typeface="+mn-ea"/>
              </a:rPr>
              <a:t>개 분류</a:t>
            </a:r>
            <a:endParaRPr lang="en-US" altLang="ko-KR" sz="1200">
              <a:latin typeface="+mn-ea"/>
            </a:endParaRPr>
          </a:p>
          <a:p>
            <a:pPr marL="174625"/>
            <a:r>
              <a:rPr lang="ko-KR" altLang="en-US" sz="1200">
                <a:latin typeface="+mn-ea"/>
              </a:rPr>
              <a:t>분류당 </a:t>
            </a:r>
            <a:r>
              <a:rPr lang="en-US" altLang="ko-KR" sz="1200">
                <a:latin typeface="+mn-ea"/>
              </a:rPr>
              <a:t>600</a:t>
            </a:r>
            <a:r>
              <a:rPr lang="ko-KR" altLang="en-US" sz="1200">
                <a:latin typeface="+mn-ea"/>
              </a:rPr>
              <a:t>개 이미지</a:t>
            </a:r>
            <a:endParaRPr lang="en-US" altLang="ko-KR" sz="1200">
              <a:latin typeface="+mn-ea"/>
            </a:endParaRPr>
          </a:p>
          <a:p>
            <a:endParaRPr lang="en-US" altLang="ko-KR" sz="1200">
              <a:latin typeface="+mn-ea"/>
            </a:endParaRPr>
          </a:p>
          <a:p>
            <a:r>
              <a:rPr lang="en-US" altLang="ko-KR" sz="1200">
                <a:latin typeface="+mn-ea"/>
              </a:rPr>
              <a:t>32 * 32 picels</a:t>
            </a:r>
            <a:endParaRPr lang="ko-KR" altLang="en-US" sz="1200">
              <a:latin typeface="+mn-ea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D08021D-FA5F-2FDD-B8B4-4B41DD2D0AFC}"/>
              </a:ext>
            </a:extLst>
          </p:cNvPr>
          <p:cNvSpPr/>
          <p:nvPr/>
        </p:nvSpPr>
        <p:spPr>
          <a:xfrm>
            <a:off x="4953000" y="770787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solidFill>
                  <a:schemeClr val="tx1"/>
                </a:solidFill>
                <a:latin typeface="+mn-ea"/>
              </a:rPr>
              <a:t>회</a:t>
            </a:r>
            <a:endParaRPr lang="en-US" altLang="ko-KR" sz="160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1600">
                <a:solidFill>
                  <a:schemeClr val="tx1"/>
                </a:solidFill>
                <a:latin typeface="+mn-ea"/>
              </a:rPr>
              <a:t>귀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86DA5A-F3DA-31E8-E9BF-DB9E07489926}"/>
              </a:ext>
            </a:extLst>
          </p:cNvPr>
          <p:cNvSpPr txBox="1"/>
          <p:nvPr/>
        </p:nvSpPr>
        <p:spPr>
          <a:xfrm>
            <a:off x="-303624" y="3050959"/>
            <a:ext cx="3168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solidFill>
                  <a:srgbClr val="00B050"/>
                </a:solidFill>
                <a:latin typeface="+mn-ea"/>
              </a:rPr>
              <a:t>분류와 지역화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2A17642-E9C1-980A-85AE-D8D16151BE71}"/>
              </a:ext>
            </a:extLst>
          </p:cNvPr>
          <p:cNvSpPr txBox="1"/>
          <p:nvPr/>
        </p:nvSpPr>
        <p:spPr>
          <a:xfrm>
            <a:off x="5529064" y="3460358"/>
            <a:ext cx="144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solidFill>
                  <a:srgbClr val="00B050"/>
                </a:solidFill>
                <a:latin typeface="+mn-ea"/>
              </a:rPr>
              <a:t>RNN</a:t>
            </a:r>
            <a:endParaRPr lang="ko-KR" altLang="en-US">
              <a:solidFill>
                <a:srgbClr val="00B050"/>
              </a:solidFill>
              <a:latin typeface="+mn-ea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6838F9B-5271-CDC5-8276-CE84C86057D2}"/>
              </a:ext>
            </a:extLst>
          </p:cNvPr>
          <p:cNvSpPr/>
          <p:nvPr/>
        </p:nvSpPr>
        <p:spPr>
          <a:xfrm>
            <a:off x="6974826" y="4889165"/>
            <a:ext cx="720000" cy="144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상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태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4D9B7B1-1826-716C-8A8B-2D76B30AC8EE}"/>
              </a:ext>
            </a:extLst>
          </p:cNvPr>
          <p:cNvSpPr/>
          <p:nvPr/>
        </p:nvSpPr>
        <p:spPr>
          <a:xfrm>
            <a:off x="6969125" y="3437709"/>
            <a:ext cx="720000" cy="144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회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귀</a:t>
            </a:r>
            <a:endParaRPr lang="en-US" altLang="ko-KR" sz="1600">
              <a:latin typeface="+mn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83B7CC4-EB5D-3CE8-C6CA-F59D5E8E81C5}"/>
              </a:ext>
            </a:extLst>
          </p:cNvPr>
          <p:cNvSpPr txBox="1"/>
          <p:nvPr/>
        </p:nvSpPr>
        <p:spPr>
          <a:xfrm>
            <a:off x="7700527" y="5445224"/>
            <a:ext cx="18609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latin typeface="+mn-ea"/>
              </a:rPr>
              <a:t>다음 입력으로 사용</a:t>
            </a:r>
            <a:endParaRPr lang="en-US" altLang="ko-KR" sz="1200">
              <a:latin typeface="+mn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FCBFC1B-C1C5-FB6B-F026-5DE99B84BFAE}"/>
              </a:ext>
            </a:extLst>
          </p:cNvPr>
          <p:cNvSpPr txBox="1"/>
          <p:nvPr/>
        </p:nvSpPr>
        <p:spPr>
          <a:xfrm>
            <a:off x="344489" y="123123"/>
            <a:ext cx="3024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srgbClr val="FFC000"/>
                </a:solidFill>
                <a:latin typeface="+mn-ea"/>
              </a:rPr>
              <a:t>2</a:t>
            </a:r>
            <a:r>
              <a:rPr lang="ko-KR" altLang="en-US" sz="1400">
                <a:solidFill>
                  <a:srgbClr val="FFC000"/>
                </a:solidFill>
                <a:latin typeface="+mn-ea"/>
              </a:rPr>
              <a:t>개 이상의 모델을 밀접하게 결합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4D9E85F-F0AD-B6E5-A154-761A7EBEB9F9}"/>
              </a:ext>
            </a:extLst>
          </p:cNvPr>
          <p:cNvSpPr txBox="1"/>
          <p:nvPr/>
        </p:nvSpPr>
        <p:spPr>
          <a:xfrm>
            <a:off x="4953001" y="6330445"/>
            <a:ext cx="46085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solidFill>
                  <a:srgbClr val="0070C0"/>
                </a:solidFill>
                <a:latin typeface="+mn-ea"/>
              </a:rPr>
              <a:t>RNN (Recurrent Neural Network, </a:t>
            </a:r>
            <a:r>
              <a:rPr lang="ko-KR" altLang="en-US" sz="1200">
                <a:solidFill>
                  <a:srgbClr val="0070C0"/>
                </a:solidFill>
                <a:latin typeface="+mn-ea"/>
              </a:rPr>
              <a:t>순환 신경망</a:t>
            </a:r>
            <a:r>
              <a:rPr lang="en-US" altLang="ko-KR" sz="1200">
                <a:solidFill>
                  <a:srgbClr val="0070C0"/>
                </a:solidFill>
                <a:latin typeface="+mn-ea"/>
              </a:rPr>
              <a:t>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E8464A1-2190-1736-1231-02AD7A6EF6B0}"/>
              </a:ext>
            </a:extLst>
          </p:cNvPr>
          <p:cNvSpPr txBox="1"/>
          <p:nvPr/>
        </p:nvSpPr>
        <p:spPr>
          <a:xfrm>
            <a:off x="4939803" y="2348880"/>
            <a:ext cx="7463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solidFill>
                  <a:srgbClr val="00B050"/>
                </a:solidFill>
                <a:latin typeface="+mn-ea"/>
              </a:rPr>
              <a:t>x, y, </a:t>
            </a:r>
          </a:p>
          <a:p>
            <a:pPr algn="ctr"/>
            <a:r>
              <a:rPr lang="en-US" altLang="ko-KR" sz="1200">
                <a:solidFill>
                  <a:srgbClr val="00B050"/>
                </a:solidFill>
                <a:latin typeface="+mn-ea"/>
              </a:rPr>
              <a:t>width, </a:t>
            </a:r>
          </a:p>
          <a:p>
            <a:pPr algn="ctr"/>
            <a:r>
              <a:rPr lang="en-US" altLang="ko-KR" sz="1200">
                <a:solidFill>
                  <a:srgbClr val="00B050"/>
                </a:solidFill>
                <a:latin typeface="+mn-ea"/>
              </a:rPr>
              <a:t>height</a:t>
            </a:r>
            <a:endParaRPr lang="ko-KR" altLang="en-US" sz="1200">
              <a:solidFill>
                <a:srgbClr val="00B050"/>
              </a:solidFill>
              <a:latin typeface="+mn-ea"/>
            </a:endParaRPr>
          </a:p>
        </p:txBody>
      </p:sp>
      <p:sp>
        <p:nvSpPr>
          <p:cNvPr id="13" name="모서리가 둥근 직사각형 2">
            <a:extLst>
              <a:ext uri="{FF2B5EF4-FFF2-40B4-BE49-F238E27FC236}">
                <a16:creationId xmlns:a16="http://schemas.microsoft.com/office/drawing/2014/main" id="{DB14BF21-BD80-D334-5E80-2F8794BD0D0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pic>
        <p:nvPicPr>
          <p:cNvPr id="14" name="Picture 2" descr="Figure 28: A fully connected layer. | Convolutional Neural Networks (CNNs)">
            <a:extLst>
              <a:ext uri="{FF2B5EF4-FFF2-40B4-BE49-F238E27FC236}">
                <a16:creationId xmlns:a16="http://schemas.microsoft.com/office/drawing/2014/main" id="{8080E95D-E914-8AE0-5465-CC6FD618FA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159" r="9726" b="2522"/>
          <a:stretch/>
        </p:blipFill>
        <p:spPr bwMode="auto">
          <a:xfrm>
            <a:off x="5743505" y="1349829"/>
            <a:ext cx="4106040" cy="865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BBDED31-6BB1-171D-6257-ACB9D909B083}"/>
              </a:ext>
            </a:extLst>
          </p:cNvPr>
          <p:cNvSpPr txBox="1"/>
          <p:nvPr/>
        </p:nvSpPr>
        <p:spPr>
          <a:xfrm>
            <a:off x="5791246" y="2267132"/>
            <a:ext cx="37702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https://pub.towardsai.net/convolutional-neural-networks-cnns-tutorial-with-python-417c29f0403f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992F5B0-0540-3F7B-C4BB-BC07355DE304}"/>
              </a:ext>
            </a:extLst>
          </p:cNvPr>
          <p:cNvSpPr txBox="1"/>
          <p:nvPr/>
        </p:nvSpPr>
        <p:spPr>
          <a:xfrm>
            <a:off x="7676054" y="6052806"/>
            <a:ext cx="18609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solidFill>
                  <a:srgbClr val="C00000"/>
                </a:solidFill>
                <a:latin typeface="+mn-ea"/>
              </a:rPr>
              <a:t>학습 기능 없음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454D2075-BA26-F477-7901-2B5A6AC12EBA}"/>
              </a:ext>
            </a:extLst>
          </p:cNvPr>
          <p:cNvCxnSpPr>
            <a:cxnSpLocks/>
          </p:cNvCxnSpPr>
          <p:nvPr/>
        </p:nvCxnSpPr>
        <p:spPr>
          <a:xfrm flipV="1">
            <a:off x="6969125" y="4963886"/>
            <a:ext cx="706929" cy="1365279"/>
          </a:xfrm>
          <a:prstGeom prst="line">
            <a:avLst/>
          </a:prstGeom>
          <a:ln w="317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7E28D23E-9320-641A-8E3A-10C1AE032D6C}"/>
              </a:ext>
            </a:extLst>
          </p:cNvPr>
          <p:cNvCxnSpPr/>
          <p:nvPr/>
        </p:nvCxnSpPr>
        <p:spPr>
          <a:xfrm>
            <a:off x="7000133" y="4946971"/>
            <a:ext cx="706929" cy="1365279"/>
          </a:xfrm>
          <a:prstGeom prst="line">
            <a:avLst/>
          </a:prstGeom>
          <a:ln w="317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154154C-16CB-4B8E-00E4-A876D52209CD}"/>
              </a:ext>
            </a:extLst>
          </p:cNvPr>
          <p:cNvSpPr/>
          <p:nvPr/>
        </p:nvSpPr>
        <p:spPr>
          <a:xfrm>
            <a:off x="2153917" y="4889165"/>
            <a:ext cx="720000" cy="144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회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귀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2D53C6C-4838-F314-603B-EB97D574694E}"/>
              </a:ext>
            </a:extLst>
          </p:cNvPr>
          <p:cNvSpPr/>
          <p:nvPr/>
        </p:nvSpPr>
        <p:spPr>
          <a:xfrm>
            <a:off x="2148216" y="3437709"/>
            <a:ext cx="720000" cy="144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분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류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11C1A1D-5BA4-62CB-438E-7B411D985A5F}"/>
              </a:ext>
            </a:extLst>
          </p:cNvPr>
          <p:cNvSpPr txBox="1"/>
          <p:nvPr/>
        </p:nvSpPr>
        <p:spPr>
          <a:xfrm>
            <a:off x="2868216" y="5301208"/>
            <a:ext cx="19507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+mn-ea"/>
              </a:rPr>
              <a:t>x, y, width, height</a:t>
            </a:r>
            <a:endParaRPr lang="ko-KR" altLang="en-US" sz="1200">
              <a:latin typeface="+mn-ea"/>
            </a:endParaRPr>
          </a:p>
        </p:txBody>
      </p:sp>
      <p:pic>
        <p:nvPicPr>
          <p:cNvPr id="27" name="Picture 2">
            <a:extLst>
              <a:ext uri="{FF2B5EF4-FFF2-40B4-BE49-F238E27FC236}">
                <a16:creationId xmlns:a16="http://schemas.microsoft.com/office/drawing/2014/main" id="{542FFCE8-CE06-D438-287E-316E98587A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1542" y="3551939"/>
            <a:ext cx="1728192" cy="172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8C0560CC-CE54-4B06-5E38-8E109EA4C712}"/>
              </a:ext>
            </a:extLst>
          </p:cNvPr>
          <p:cNvSpPr/>
          <p:nvPr/>
        </p:nvSpPr>
        <p:spPr>
          <a:xfrm>
            <a:off x="3770810" y="3796937"/>
            <a:ext cx="822149" cy="1166949"/>
          </a:xfrm>
          <a:prstGeom prst="rect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CD7A1AA-E187-B973-F2F1-48FB0B209788}"/>
              </a:ext>
            </a:extLst>
          </p:cNvPr>
          <p:cNvSpPr txBox="1"/>
          <p:nvPr/>
        </p:nvSpPr>
        <p:spPr>
          <a:xfrm>
            <a:off x="2868216" y="5672281"/>
            <a:ext cx="2948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객체 탐지 </a:t>
            </a:r>
            <a:r>
              <a:rPr lang="en-US" altLang="ko-KR" sz="1200">
                <a:latin typeface="+mn-ea"/>
              </a:rPr>
              <a:t>(</a:t>
            </a:r>
            <a:r>
              <a:rPr lang="ko-KR" altLang="en-US" sz="1200">
                <a:latin typeface="+mn-ea"/>
              </a:rPr>
              <a:t>분류 </a:t>
            </a:r>
            <a:r>
              <a:rPr lang="en-US" altLang="ko-KR" sz="1200">
                <a:latin typeface="+mn-ea"/>
              </a:rPr>
              <a:t>+ </a:t>
            </a:r>
            <a:r>
              <a:rPr lang="ko-KR" altLang="en-US" sz="1200">
                <a:latin typeface="+mn-ea"/>
              </a:rPr>
              <a:t>회귀</a:t>
            </a:r>
            <a:r>
              <a:rPr lang="en-US" altLang="ko-KR" sz="1200">
                <a:latin typeface="+mn-ea"/>
              </a:rPr>
              <a:t>)</a:t>
            </a:r>
          </a:p>
          <a:p>
            <a:pPr marL="358775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동물</a:t>
            </a:r>
            <a:r>
              <a:rPr lang="en-US" altLang="ko-KR" sz="1200">
                <a:latin typeface="+mn-ea"/>
              </a:rPr>
              <a:t>, </a:t>
            </a:r>
            <a:r>
              <a:rPr lang="ko-KR" altLang="en-US" sz="1200">
                <a:latin typeface="+mn-ea"/>
              </a:rPr>
              <a:t>동물의 위치</a:t>
            </a: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D1BA3892-D304-1294-3E72-94CA6F946A92}"/>
              </a:ext>
            </a:extLst>
          </p:cNvPr>
          <p:cNvCxnSpPr>
            <a:cxnSpLocks/>
            <a:stCxn id="37" idx="3"/>
            <a:endCxn id="12" idx="1"/>
          </p:cNvCxnSpPr>
          <p:nvPr/>
        </p:nvCxnSpPr>
        <p:spPr>
          <a:xfrm flipV="1">
            <a:off x="1600794" y="4157709"/>
            <a:ext cx="547422" cy="7314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C3311475-76B8-9833-05C3-69912A030463}"/>
              </a:ext>
            </a:extLst>
          </p:cNvPr>
          <p:cNvCxnSpPr>
            <a:cxnSpLocks/>
            <a:stCxn id="37" idx="3"/>
            <a:endCxn id="11" idx="1"/>
          </p:cNvCxnSpPr>
          <p:nvPr/>
        </p:nvCxnSpPr>
        <p:spPr>
          <a:xfrm>
            <a:off x="1600794" y="4889165"/>
            <a:ext cx="553123" cy="720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그림 36">
            <a:extLst>
              <a:ext uri="{FF2B5EF4-FFF2-40B4-BE49-F238E27FC236}">
                <a16:creationId xmlns:a16="http://schemas.microsoft.com/office/drawing/2014/main" id="{C64DEC27-986F-E196-F295-18CE671C61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32" y="4648904"/>
            <a:ext cx="1531662" cy="480521"/>
          </a:xfrm>
          <a:prstGeom prst="rect">
            <a:avLst/>
          </a:prstGeom>
          <a:ln w="31750"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131030557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600">
                <a:latin typeface="+mn-ea"/>
              </a:rPr>
              <a:t>현재까지 학습한 사항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181588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Layer</a:t>
            </a:r>
          </a:p>
          <a:p>
            <a:pPr lvl="1"/>
            <a:r>
              <a:rPr lang="en-US" altLang="ko-KR" sz="1400">
                <a:latin typeface="+mn-ea"/>
              </a:rPr>
              <a:t>Dense  &lt;  Conv, Pooling</a:t>
            </a:r>
          </a:p>
          <a:p>
            <a:endParaRPr lang="en-US" altLang="ko-KR" sz="1400">
              <a:latin typeface="+mn-ea"/>
            </a:endParaRPr>
          </a:p>
          <a:p>
            <a:r>
              <a:rPr lang="en-US" altLang="ko-KR" sz="1400">
                <a:latin typeface="+mn-ea"/>
              </a:rPr>
              <a:t>Model</a:t>
            </a:r>
          </a:p>
          <a:p>
            <a:pPr lvl="1"/>
            <a:r>
              <a:rPr lang="en-US" altLang="ko-KR" sz="1200">
                <a:latin typeface="+mn-ea"/>
              </a:rPr>
              <a:t>Classfication (</a:t>
            </a:r>
            <a:r>
              <a:rPr lang="ko-KR" altLang="en-US" sz="1200">
                <a:latin typeface="+mn-ea"/>
              </a:rPr>
              <a:t>분류</a:t>
            </a:r>
            <a:r>
              <a:rPr lang="en-US" altLang="ko-KR" sz="1200">
                <a:latin typeface="+mn-ea"/>
              </a:rPr>
              <a:t>)			: </a:t>
            </a:r>
            <a:r>
              <a:rPr lang="ko-KR" altLang="en-US" sz="1200">
                <a:solidFill>
                  <a:srgbClr val="0070C0"/>
                </a:solidFill>
                <a:latin typeface="+mn-ea"/>
              </a:rPr>
              <a:t>분류기</a:t>
            </a:r>
            <a:endParaRPr lang="en-US" altLang="ko-KR" sz="1200">
              <a:solidFill>
                <a:srgbClr val="0070C0"/>
              </a:solidFill>
              <a:latin typeface="+mn-ea"/>
            </a:endParaRPr>
          </a:p>
          <a:p>
            <a:pPr lvl="1"/>
            <a:r>
              <a:rPr lang="en-US" altLang="ko-KR" sz="1200">
                <a:latin typeface="+mn-ea"/>
              </a:rPr>
              <a:t>Regression (</a:t>
            </a:r>
            <a:r>
              <a:rPr lang="ko-KR" altLang="en-US" sz="1200">
                <a:latin typeface="+mn-ea"/>
              </a:rPr>
              <a:t>회기</a:t>
            </a:r>
            <a:r>
              <a:rPr lang="en-US" altLang="ko-KR" sz="1200">
                <a:latin typeface="+mn-ea"/>
              </a:rPr>
              <a:t>)			: </a:t>
            </a:r>
            <a:r>
              <a:rPr lang="en-US" altLang="ko-KR" sz="1200">
                <a:solidFill>
                  <a:srgbClr val="0070C0"/>
                </a:solidFill>
                <a:latin typeface="+mn-ea"/>
              </a:rPr>
              <a:t>Localization v1</a:t>
            </a:r>
          </a:p>
          <a:p>
            <a:endParaRPr lang="en-US" altLang="ko-KR" sz="14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407995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430887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584775"/>
          </a:xfrm>
        </p:spPr>
        <p:txBody>
          <a:bodyPr/>
          <a:lstStyle/>
          <a:p>
            <a:r>
              <a:rPr lang="en-US" altLang="ko-KR" dirty="0"/>
              <a:t>Introduction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673498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600">
                <a:latin typeface="+mn-ea"/>
              </a:rPr>
              <a:t>현재까지 학습한 사항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366869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>
                <a:latin typeface="+mn-ea"/>
              </a:rPr>
              <a:t>1</a:t>
            </a:r>
            <a:r>
              <a:rPr lang="ko-KR" altLang="en-US" sz="1400">
                <a:latin typeface="+mn-ea"/>
              </a:rPr>
              <a:t>차 응용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200">
                <a:latin typeface="+mn-ea"/>
              </a:rPr>
              <a:t>Generative AI				: </a:t>
            </a:r>
            <a:r>
              <a:rPr lang="ko-KR" altLang="en-US" sz="1200">
                <a:latin typeface="+mn-ea"/>
              </a:rPr>
              <a:t>생성기 </a:t>
            </a:r>
            <a:r>
              <a:rPr lang="en-US" altLang="ko-KR" sz="1200">
                <a:latin typeface="+mn-ea"/>
              </a:rPr>
              <a:t>v1</a:t>
            </a:r>
          </a:p>
          <a:p>
            <a:pPr lvl="1"/>
            <a:r>
              <a:rPr lang="en-US" altLang="ko-KR" sz="1200">
                <a:latin typeface="+mn-ea"/>
              </a:rPr>
              <a:t>GAN (Generative Adversarial Networks)		: </a:t>
            </a:r>
            <a:r>
              <a:rPr lang="ko-KR" altLang="en-US" sz="1200">
                <a:solidFill>
                  <a:srgbClr val="0070C0"/>
                </a:solidFill>
                <a:latin typeface="+mn-ea"/>
              </a:rPr>
              <a:t>생성기 </a:t>
            </a:r>
            <a:r>
              <a:rPr lang="en-US" altLang="ko-KR" sz="1200">
                <a:solidFill>
                  <a:srgbClr val="0070C0"/>
                </a:solidFill>
                <a:latin typeface="+mn-ea"/>
              </a:rPr>
              <a:t>v2</a:t>
            </a:r>
            <a:r>
              <a:rPr lang="en-US" altLang="ko-KR" sz="1200">
                <a:latin typeface="+mn-ea"/>
              </a:rPr>
              <a:t>, </a:t>
            </a:r>
            <a:r>
              <a:rPr lang="ko-KR" altLang="en-US" sz="1200">
                <a:solidFill>
                  <a:srgbClr val="0070C0"/>
                </a:solidFill>
                <a:latin typeface="+mn-ea"/>
              </a:rPr>
              <a:t>판별기</a:t>
            </a:r>
            <a:endParaRPr lang="en-US" altLang="ko-KR" sz="1200">
              <a:solidFill>
                <a:srgbClr val="0070C0"/>
              </a:solidFill>
              <a:latin typeface="+mn-ea"/>
            </a:endParaRPr>
          </a:p>
          <a:p>
            <a:pPr lvl="1"/>
            <a:r>
              <a:rPr lang="en-US" altLang="ko-KR" sz="1200">
                <a:latin typeface="+mn-ea"/>
              </a:rPr>
              <a:t>AutoEncoder (Encoder &gt; Decoder)		: </a:t>
            </a:r>
            <a:r>
              <a:rPr lang="ko-KR" altLang="en-US" sz="1200">
                <a:solidFill>
                  <a:srgbClr val="0070C0"/>
                </a:solidFill>
                <a:latin typeface="+mn-ea"/>
              </a:rPr>
              <a:t>변환기</a:t>
            </a:r>
            <a:endParaRPr lang="en-US" altLang="ko-KR" sz="1200">
              <a:solidFill>
                <a:srgbClr val="0070C0"/>
              </a:solidFill>
              <a:latin typeface="+mn-ea"/>
            </a:endParaRPr>
          </a:p>
          <a:p>
            <a:pPr lvl="1"/>
            <a:r>
              <a:rPr lang="en-US" altLang="ko-KR" sz="1200">
                <a:latin typeface="+mn-ea"/>
              </a:rPr>
              <a:t>Regression</a:t>
            </a:r>
          </a:p>
          <a:p>
            <a:pPr lvl="2"/>
            <a:r>
              <a:rPr lang="en-US" altLang="ko-KR" sz="1200">
                <a:latin typeface="+mn-ea"/>
              </a:rPr>
              <a:t>Localization 	</a:t>
            </a:r>
            <a:r>
              <a:rPr lang="en-US" altLang="ko-KR" sz="1200">
                <a:latin typeface="+mn-ea"/>
                <a:sym typeface="Wingdings" panose="05000000000000000000" pitchFamily="2" charset="2"/>
              </a:rPr>
              <a:t></a:t>
            </a:r>
            <a:r>
              <a:rPr lang="en-US" altLang="ko-KR" sz="1200">
                <a:latin typeface="+mn-ea"/>
              </a:rPr>
              <a:t> n * (x, y, width, height)</a:t>
            </a:r>
          </a:p>
          <a:p>
            <a:pPr lvl="2"/>
            <a:endParaRPr lang="en-US" altLang="ko-KR" sz="1200">
              <a:latin typeface="+mn-ea"/>
            </a:endParaRPr>
          </a:p>
          <a:p>
            <a:pPr lvl="2"/>
            <a:endParaRPr lang="en-US" altLang="ko-KR" sz="1200">
              <a:latin typeface="+mn-ea"/>
            </a:endParaRPr>
          </a:p>
          <a:p>
            <a:pPr lvl="2"/>
            <a:endParaRPr lang="en-US" altLang="ko-KR" sz="1200">
              <a:latin typeface="+mn-ea"/>
            </a:endParaRPr>
          </a:p>
          <a:p>
            <a:pPr lvl="2"/>
            <a:endParaRPr lang="en-US" altLang="ko-KR" sz="1200">
              <a:latin typeface="+mn-ea"/>
            </a:endParaRPr>
          </a:p>
          <a:p>
            <a:pPr lvl="2"/>
            <a:endParaRPr lang="en-US" altLang="ko-KR" sz="1200">
              <a:latin typeface="+mn-ea"/>
            </a:endParaRPr>
          </a:p>
          <a:p>
            <a:pPr lvl="2"/>
            <a:endParaRPr lang="en-US" altLang="ko-KR" sz="1200">
              <a:latin typeface="+mn-ea"/>
            </a:endParaRPr>
          </a:p>
          <a:p>
            <a:pPr lvl="2"/>
            <a:endParaRPr lang="en-US" altLang="ko-KR" sz="1200">
              <a:latin typeface="+mn-ea"/>
            </a:endParaRPr>
          </a:p>
          <a:p>
            <a:pPr lvl="2"/>
            <a:endParaRPr lang="en-US" altLang="ko-KR" sz="1200">
              <a:latin typeface="+mn-ea"/>
            </a:endParaRPr>
          </a:p>
          <a:p>
            <a:pPr lvl="2"/>
            <a:r>
              <a:rPr lang="en-US" altLang="ko-KR" sz="1200">
                <a:solidFill>
                  <a:srgbClr val="0070C0"/>
                </a:solidFill>
                <a:latin typeface="+mn-ea"/>
              </a:rPr>
              <a:t>Human Pose Estimation</a:t>
            </a:r>
          </a:p>
          <a:p>
            <a:endParaRPr lang="en-US" altLang="ko-KR" sz="1400">
              <a:latin typeface="+mn-ea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16B7C732-EA66-68DC-4A97-A9CC7C9B23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4034" y="4797152"/>
            <a:ext cx="2941513" cy="1464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22783BC-2FA9-4841-F2A6-62587CDBAF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33" t="11308" r="8889" b="16346"/>
          <a:stretch/>
        </p:blipFill>
        <p:spPr bwMode="auto">
          <a:xfrm>
            <a:off x="1514033" y="2789637"/>
            <a:ext cx="2512141" cy="1719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1EC23E1-CEEB-DAF6-7A03-4BB5D24C3AD8}"/>
              </a:ext>
            </a:extLst>
          </p:cNvPr>
          <p:cNvSpPr txBox="1"/>
          <p:nvPr/>
        </p:nvSpPr>
        <p:spPr>
          <a:xfrm>
            <a:off x="4026174" y="4145527"/>
            <a:ext cx="38771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https://medium.com/ml-research-lab/what-is-object-detection-51f9d872ece7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3739826-10BD-DAC7-1031-CD3F9551F812}"/>
              </a:ext>
            </a:extLst>
          </p:cNvPr>
          <p:cNvSpPr txBox="1"/>
          <p:nvPr/>
        </p:nvSpPr>
        <p:spPr>
          <a:xfrm>
            <a:off x="1424608" y="6220816"/>
            <a:ext cx="48245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https://kemtai.com/blog/the-complete-guide-to-human-pose-estimation/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3308703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600">
                <a:latin typeface="+mn-ea"/>
              </a:rPr>
              <a:t>현재까지 학습한 사항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32624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>
                <a:latin typeface="+mn-ea"/>
              </a:rPr>
              <a:t>2</a:t>
            </a:r>
            <a:r>
              <a:rPr lang="ko-KR" altLang="en-US" sz="1400">
                <a:latin typeface="+mn-ea"/>
              </a:rPr>
              <a:t>차 응용</a:t>
            </a:r>
            <a:endParaRPr lang="en-US" altLang="ko-KR" sz="1400">
              <a:latin typeface="+mn-ea"/>
            </a:endParaRPr>
          </a:p>
          <a:p>
            <a:pPr lvl="1"/>
            <a:r>
              <a:rPr lang="ko-KR" altLang="en-US" sz="1200">
                <a:latin typeface="+mn-ea"/>
              </a:rPr>
              <a:t>생성기</a:t>
            </a:r>
            <a:r>
              <a:rPr lang="en-US" altLang="ko-KR" sz="1200">
                <a:latin typeface="+mn-ea"/>
              </a:rPr>
              <a:t>				</a:t>
            </a:r>
            <a:r>
              <a:rPr lang="en-US" altLang="ko-KR" sz="1200">
                <a:latin typeface="+mn-ea"/>
                <a:sym typeface="Wingdings" panose="05000000000000000000" pitchFamily="2" charset="2"/>
              </a:rPr>
              <a:t> </a:t>
            </a:r>
            <a:r>
              <a:rPr lang="en-US" altLang="ko-KR" sz="1200" strike="sngStrike">
                <a:latin typeface="+mn-ea"/>
                <a:sym typeface="Wingdings" panose="05000000000000000000" pitchFamily="2" charset="2"/>
              </a:rPr>
              <a:t>Data Augmentation</a:t>
            </a:r>
            <a:endParaRPr lang="en-US" altLang="ko-KR" sz="1200" strike="sngStrike">
              <a:latin typeface="+mn-ea"/>
            </a:endParaRPr>
          </a:p>
          <a:p>
            <a:pPr lvl="2"/>
            <a:r>
              <a:rPr lang="en-US" altLang="ko-KR" sz="1200">
                <a:latin typeface="+mn-ea"/>
              </a:rPr>
              <a:t>(Data Augmentation (</a:t>
            </a:r>
            <a:r>
              <a:rPr lang="ko-KR" altLang="en-US" sz="1200">
                <a:latin typeface="+mn-ea"/>
              </a:rPr>
              <a:t>데이터 증강</a:t>
            </a:r>
            <a:r>
              <a:rPr lang="en-US" altLang="ko-KR" sz="1200">
                <a:latin typeface="+mn-ea"/>
              </a:rPr>
              <a:t>)</a:t>
            </a:r>
          </a:p>
          <a:p>
            <a:pPr lvl="3"/>
            <a:r>
              <a:rPr lang="ko-KR" altLang="en-US" sz="1200">
                <a:latin typeface="+mn-ea"/>
              </a:rPr>
              <a:t>출처</a:t>
            </a:r>
            <a:r>
              <a:rPr lang="en-US" altLang="ko-KR" sz="1200">
                <a:latin typeface="+mn-ea"/>
              </a:rPr>
              <a:t>: https://www.cubox.ai/board/blog/board_view.php?&amp;page=1&amp;num=625</a:t>
            </a:r>
          </a:p>
          <a:p>
            <a:pPr lvl="3"/>
            <a:r>
              <a:rPr lang="ko-KR" altLang="en-US" sz="1200">
                <a:latin typeface="+mn-ea"/>
              </a:rPr>
              <a:t>이동</a:t>
            </a:r>
            <a:r>
              <a:rPr lang="en-US" altLang="ko-KR" sz="1200">
                <a:latin typeface="+mn-ea"/>
              </a:rPr>
              <a:t>, </a:t>
            </a:r>
            <a:r>
              <a:rPr lang="ko-KR" altLang="en-US" sz="1200">
                <a:latin typeface="+mn-ea"/>
              </a:rPr>
              <a:t>회전 반전</a:t>
            </a:r>
            <a:r>
              <a:rPr lang="en-US" altLang="ko-KR" sz="1200">
                <a:latin typeface="+mn-ea"/>
              </a:rPr>
              <a:t>, </a:t>
            </a:r>
            <a:r>
              <a:rPr lang="ko-KR" altLang="en-US" sz="1200">
                <a:latin typeface="+mn-ea"/>
              </a:rPr>
              <a:t>확대</a:t>
            </a:r>
            <a:r>
              <a:rPr lang="en-US" altLang="ko-KR" sz="1200">
                <a:latin typeface="+mn-ea"/>
              </a:rPr>
              <a:t>, </a:t>
            </a:r>
            <a:r>
              <a:rPr lang="ko-KR" altLang="en-US" sz="1200">
                <a:latin typeface="+mn-ea"/>
              </a:rPr>
              <a:t>축소</a:t>
            </a:r>
            <a:r>
              <a:rPr lang="en-US" altLang="ko-KR" sz="1200">
                <a:latin typeface="+mn-ea"/>
              </a:rPr>
              <a:t>, </a:t>
            </a:r>
            <a:r>
              <a:rPr lang="ko-KR" altLang="en-US" sz="1200">
                <a:latin typeface="+mn-ea"/>
              </a:rPr>
              <a:t>필터</a:t>
            </a:r>
            <a:r>
              <a:rPr lang="en-US" altLang="ko-KR" sz="1200">
                <a:latin typeface="+mn-ea"/>
              </a:rPr>
              <a:t>(</a:t>
            </a:r>
            <a:r>
              <a:rPr lang="ko-KR" altLang="en-US" sz="1200">
                <a:latin typeface="+mn-ea"/>
              </a:rPr>
              <a:t>색조정 등</a:t>
            </a:r>
            <a:r>
              <a:rPr lang="en-US" altLang="ko-KR" sz="1200">
                <a:latin typeface="+mn-ea"/>
              </a:rPr>
              <a:t>), </a:t>
            </a:r>
            <a:r>
              <a:rPr lang="ko-KR" altLang="en-US" sz="1200">
                <a:latin typeface="+mn-ea"/>
              </a:rPr>
              <a:t>투명도 </a:t>
            </a:r>
            <a:r>
              <a:rPr lang="en-US" altLang="ko-KR" sz="1200">
                <a:latin typeface="+mn-ea"/>
              </a:rPr>
              <a:t>/ </a:t>
            </a:r>
            <a:r>
              <a:rPr lang="ko-KR" altLang="en-US" sz="1200">
                <a:latin typeface="+mn-ea"/>
              </a:rPr>
              <a:t>여러 이미지 조합</a:t>
            </a:r>
            <a:endParaRPr lang="en-US" altLang="ko-KR" sz="1200">
              <a:latin typeface="+mn-ea"/>
            </a:endParaRPr>
          </a:p>
          <a:p>
            <a:pPr lvl="3"/>
            <a:r>
              <a:rPr lang="en-US" altLang="ko-KR" sz="1200">
                <a:latin typeface="+mn-ea"/>
              </a:rPr>
              <a:t>AutoAugment (2018</a:t>
            </a:r>
            <a:r>
              <a:rPr lang="ko-KR" altLang="en-US" sz="1200">
                <a:latin typeface="+mn-ea"/>
              </a:rPr>
              <a:t>년</a:t>
            </a:r>
            <a:r>
              <a:rPr lang="en-US" altLang="ko-KR" sz="1200">
                <a:latin typeface="+mn-ea"/>
              </a:rPr>
              <a:t>. </a:t>
            </a:r>
            <a:r>
              <a:rPr lang="ko-KR" altLang="en-US" sz="1200">
                <a:latin typeface="+mn-ea"/>
              </a:rPr>
              <a:t>강화학습</a:t>
            </a:r>
            <a:r>
              <a:rPr lang="en-US" altLang="ko-KR" sz="1200">
                <a:latin typeface="+mn-ea"/>
              </a:rPr>
              <a:t>), Fast AutoAugment (2019</a:t>
            </a:r>
            <a:r>
              <a:rPr lang="ko-KR" altLang="en-US" sz="1200">
                <a:latin typeface="+mn-ea"/>
              </a:rPr>
              <a:t>년</a:t>
            </a:r>
            <a:r>
              <a:rPr lang="en-US" altLang="ko-KR" sz="1200">
                <a:latin typeface="+mn-ea"/>
              </a:rPr>
              <a:t>. </a:t>
            </a:r>
            <a:r>
              <a:rPr lang="ko-KR" altLang="en-US" sz="1200">
                <a:latin typeface="+mn-ea"/>
              </a:rPr>
              <a:t>강화학습 </a:t>
            </a:r>
            <a:r>
              <a:rPr lang="en-US" altLang="ko-KR" sz="1200">
                <a:latin typeface="+mn-ea"/>
              </a:rPr>
              <a:t>+ </a:t>
            </a:r>
            <a:r>
              <a:rPr lang="ko-KR" altLang="en-US" sz="1200">
                <a:latin typeface="+mn-ea"/>
              </a:rPr>
              <a:t>최적화</a:t>
            </a:r>
            <a:r>
              <a:rPr lang="en-US" altLang="ko-KR" sz="1200">
                <a:latin typeface="+mn-ea"/>
              </a:rPr>
              <a:t>)</a:t>
            </a:r>
          </a:p>
          <a:p>
            <a:pPr lvl="3"/>
            <a:r>
              <a:rPr lang="en-US" altLang="ko-KR" sz="1200">
                <a:latin typeface="+mn-ea"/>
              </a:rPr>
              <a:t>RandAugment 2019</a:t>
            </a:r>
            <a:r>
              <a:rPr lang="ko-KR" altLang="en-US" sz="1200">
                <a:latin typeface="+mn-ea"/>
              </a:rPr>
              <a:t>년</a:t>
            </a:r>
            <a:r>
              <a:rPr lang="en-US" altLang="ko-KR" sz="1200">
                <a:latin typeface="+mn-ea"/>
              </a:rPr>
              <a:t>), UniformAugment (2020</a:t>
            </a:r>
            <a:r>
              <a:rPr lang="ko-KR" altLang="en-US" sz="1200">
                <a:latin typeface="+mn-ea"/>
              </a:rPr>
              <a:t>년</a:t>
            </a:r>
            <a:r>
              <a:rPr lang="en-US" altLang="ko-KR" sz="1200">
                <a:latin typeface="+mn-ea"/>
              </a:rPr>
              <a:t>)</a:t>
            </a:r>
          </a:p>
          <a:p>
            <a:pPr lvl="1"/>
            <a:endParaRPr lang="en-US" altLang="ko-KR" sz="1200">
              <a:latin typeface="+mn-ea"/>
            </a:endParaRPr>
          </a:p>
          <a:p>
            <a:pPr lvl="1"/>
            <a:r>
              <a:rPr lang="en-US" altLang="ko-KR" sz="1200">
                <a:latin typeface="+mn-ea"/>
              </a:rPr>
              <a:t>Style transfer (Generative AI)</a:t>
            </a:r>
          </a:p>
          <a:p>
            <a:pPr lvl="1"/>
            <a:r>
              <a:rPr lang="en-US" altLang="ko-KR" sz="1200">
                <a:latin typeface="+mn-ea"/>
              </a:rPr>
              <a:t>Filter </a:t>
            </a:r>
            <a:r>
              <a:rPr lang="ko-KR" altLang="en-US" sz="1200">
                <a:latin typeface="+mn-ea"/>
              </a:rPr>
              <a:t>효과 추가</a:t>
            </a:r>
            <a:endParaRPr lang="en-US" altLang="ko-KR" sz="1200">
              <a:latin typeface="+mn-ea"/>
            </a:endParaRPr>
          </a:p>
          <a:p>
            <a:pPr lvl="1"/>
            <a:endParaRPr lang="en-US" altLang="ko-KR" sz="1200">
              <a:latin typeface="+mn-ea"/>
            </a:endParaRPr>
          </a:p>
          <a:p>
            <a:pPr lvl="1"/>
            <a:r>
              <a:rPr lang="ko-KR" altLang="en-US" sz="1200">
                <a:latin typeface="+mn-ea"/>
              </a:rPr>
              <a:t>이미지 해상도 확대</a:t>
            </a:r>
            <a:endParaRPr lang="en-US" altLang="ko-KR" sz="1200">
              <a:latin typeface="+mn-ea"/>
            </a:endParaRPr>
          </a:p>
          <a:p>
            <a:pPr lvl="1"/>
            <a:r>
              <a:rPr lang="ko-KR" altLang="en-US" sz="1200">
                <a:latin typeface="+mn-ea"/>
              </a:rPr>
              <a:t>손상된 이미지 복원</a:t>
            </a:r>
            <a:r>
              <a:rPr lang="en-US" altLang="ko-KR" sz="1200">
                <a:latin typeface="+mn-ea"/>
              </a:rPr>
              <a:t>	</a:t>
            </a:r>
            <a:r>
              <a:rPr lang="en-US" altLang="ko-KR" sz="1200">
                <a:latin typeface="+mn-ea"/>
                <a:sym typeface="Wingdings" panose="05000000000000000000" pitchFamily="2" charset="2"/>
              </a:rPr>
              <a:t> </a:t>
            </a:r>
            <a:r>
              <a:rPr lang="ko-KR" altLang="en-US" sz="1200">
                <a:latin typeface="+mn-ea"/>
                <a:sym typeface="Wingdings" panose="05000000000000000000" pitchFamily="2" charset="2"/>
              </a:rPr>
              <a:t>이미지에서 불필요한 부분 지우기</a:t>
            </a:r>
            <a:endParaRPr lang="en-US" altLang="ko-KR" sz="1200">
              <a:latin typeface="+mn-ea"/>
            </a:endParaRPr>
          </a:p>
          <a:p>
            <a:endParaRPr lang="en-US" altLang="ko-KR" sz="1600">
              <a:latin typeface="+mn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7113320-3CB6-7795-6B98-C3D68BD493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3964" y="3043992"/>
            <a:ext cx="3097548" cy="1807271"/>
          </a:xfrm>
          <a:prstGeom prst="rect">
            <a:avLst/>
          </a:prstGeom>
        </p:spPr>
      </p:pic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FA021A4C-4B29-7A87-1DDA-83FC06901002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3222171" y="3352800"/>
            <a:ext cx="3241793" cy="5948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C8F4904-DBB1-FE87-9926-6F78DD6EBA60}"/>
              </a:ext>
            </a:extLst>
          </p:cNvPr>
          <p:cNvSpPr txBox="1"/>
          <p:nvPr/>
        </p:nvSpPr>
        <p:spPr>
          <a:xfrm>
            <a:off x="6479461" y="4879364"/>
            <a:ext cx="329807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https://futures-studies.tistory.com/entry/%EC%83%9D%EC%84%B1AI-%EC%83%9D%EC%84%B1AI-%EA%B8%B0%EC%B4%888-%EC%8A%A4%ED%83%80%EC%9D%BC-%ED%8A%B8%EB%9E%9C%EC%8A%A4%ED%8D%BCStyle-Transfer%EB%9E%80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4193214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600">
                <a:latin typeface="+mn-ea"/>
              </a:rPr>
              <a:t>해결하여야 할 사항</a:t>
            </a:r>
            <a:endParaRPr lang="en-US" altLang="ko-KR" sz="1600" dirty="0">
              <a:latin typeface="+mn-ea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233C840-BF29-84F4-5A4F-C87ABD53A1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87" b="11183"/>
          <a:stretch/>
        </p:blipFill>
        <p:spPr bwMode="auto">
          <a:xfrm>
            <a:off x="363085" y="2610785"/>
            <a:ext cx="9198427" cy="3744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4001C54-5F80-C8CC-ABFB-4CA28D2E1336}"/>
              </a:ext>
            </a:extLst>
          </p:cNvPr>
          <p:cNvSpPr txBox="1"/>
          <p:nvPr/>
        </p:nvSpPr>
        <p:spPr>
          <a:xfrm>
            <a:off x="560512" y="6351429"/>
            <a:ext cx="78488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https://ys-cs17.tistory.com/18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7" name="내용 개체 틀 4">
            <a:extLst>
              <a:ext uri="{FF2B5EF4-FFF2-40B4-BE49-F238E27FC236}">
                <a16:creationId xmlns:a16="http://schemas.microsoft.com/office/drawing/2014/main" id="{E12D6B86-AD36-1CBB-7EB5-C1AA81EC0357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112030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>
                <a:latin typeface="+mn-ea"/>
              </a:rPr>
              <a:t>Classfication</a:t>
            </a:r>
          </a:p>
          <a:p>
            <a:r>
              <a:rPr lang="en-US" altLang="ko-KR" sz="1400">
                <a:latin typeface="+mn-ea"/>
              </a:rPr>
              <a:t>Localization</a:t>
            </a:r>
          </a:p>
          <a:p>
            <a:r>
              <a:rPr lang="en-US" altLang="ko-KR" sz="1400">
                <a:latin typeface="+mn-ea"/>
              </a:rPr>
              <a:t>Object Detection</a:t>
            </a:r>
          </a:p>
          <a:p>
            <a:r>
              <a:rPr lang="en-US" altLang="ko-KR" sz="1400">
                <a:latin typeface="+mn-ea"/>
              </a:rPr>
              <a:t>Instance Segmentation</a:t>
            </a:r>
            <a:endParaRPr lang="en-US" altLang="ko-KR" sz="16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53913443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600">
                <a:latin typeface="+mn-ea"/>
              </a:rPr>
              <a:t>해결하여야 할 사항</a:t>
            </a:r>
            <a:endParaRPr lang="en-US" altLang="ko-KR" sz="1600" dirty="0">
              <a:latin typeface="+mn-ea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28A29451-148A-430D-9DB3-7D3E92D0DA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479" y="2348880"/>
            <a:ext cx="9289034" cy="2478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C9B37720-DF0E-386F-F453-F485C1C05D46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104644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>
                <a:latin typeface="+mn-ea"/>
              </a:rPr>
              <a:t>얼굴 인식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200">
                <a:latin typeface="+mn-ea"/>
              </a:rPr>
              <a:t>Verification		: </a:t>
            </a:r>
            <a:r>
              <a:rPr lang="ko-KR" altLang="en-US" sz="1200">
                <a:latin typeface="+mn-ea"/>
              </a:rPr>
              <a:t>동일인 여부 판단 </a:t>
            </a:r>
            <a:r>
              <a:rPr lang="en-US" altLang="ko-KR" sz="1200">
                <a:latin typeface="+mn-ea"/>
              </a:rPr>
              <a:t>(1:1)</a:t>
            </a:r>
          </a:p>
          <a:p>
            <a:pPr lvl="1"/>
            <a:r>
              <a:rPr lang="en-US" altLang="ko-KR" sz="1200">
                <a:latin typeface="+mn-ea"/>
              </a:rPr>
              <a:t>Identification		: </a:t>
            </a:r>
            <a:r>
              <a:rPr lang="ko-KR" altLang="en-US" sz="1200">
                <a:latin typeface="+mn-ea"/>
              </a:rPr>
              <a:t>유사한 인물 찾기 </a:t>
            </a:r>
            <a:r>
              <a:rPr lang="en-US" altLang="ko-KR" sz="1200">
                <a:latin typeface="+mn-ea"/>
              </a:rPr>
              <a:t>(1:n)</a:t>
            </a:r>
          </a:p>
          <a:p>
            <a:endParaRPr lang="en-US" altLang="ko-KR" sz="160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3AA799-0A8D-C106-4A90-620F0C4E21EC}"/>
              </a:ext>
            </a:extLst>
          </p:cNvPr>
          <p:cNvSpPr txBox="1"/>
          <p:nvPr/>
        </p:nvSpPr>
        <p:spPr>
          <a:xfrm>
            <a:off x="560512" y="6351429"/>
            <a:ext cx="78488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https://www.cubox.ai/board/blog/board_view.php?&amp;page=1&amp;num=121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5039232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Localization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ppp</a:t>
            </a:r>
            <a:endParaRPr lang="en-US" altLang="ko-KR" sz="140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BC88D722-5EEC-658A-9B1A-3722DCEABEFD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935337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600">
                <a:latin typeface="+mn-ea"/>
              </a:rPr>
              <a:t>현재까지 학습한 사항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414267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Layer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Dense</a:t>
            </a:r>
            <a:r>
              <a:rPr lang="ko-KR" altLang="en-US" sz="1400">
                <a:latin typeface="+mn-ea"/>
              </a:rPr>
              <a:t>를 </a:t>
            </a:r>
            <a:r>
              <a:rPr lang="en-US" altLang="ko-KR" sz="1400">
                <a:latin typeface="+mn-ea"/>
              </a:rPr>
              <a:t>Conv</a:t>
            </a:r>
            <a:r>
              <a:rPr lang="ko-KR" altLang="en-US" sz="1400">
                <a:latin typeface="+mn-ea"/>
              </a:rPr>
              <a:t>로 대체하는 방법</a:t>
            </a:r>
            <a:endParaRPr lang="en-US" altLang="ko-KR" sz="1400">
              <a:latin typeface="+mn-ea"/>
            </a:endParaRPr>
          </a:p>
          <a:p>
            <a:pPr lvl="2"/>
            <a:r>
              <a:rPr lang="en-US" altLang="ko-KR" sz="1400">
                <a:latin typeface="+mn-ea"/>
              </a:rPr>
              <a:t>1 * 1 Filter </a:t>
            </a:r>
            <a:r>
              <a:rPr lang="ko-KR" altLang="en-US" sz="1400">
                <a:latin typeface="+mn-ea"/>
              </a:rPr>
              <a:t>적용</a:t>
            </a:r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endParaRPr lang="en-US" altLang="ko-KR" sz="1400">
              <a:latin typeface="+mn-ea"/>
            </a:endParaRPr>
          </a:p>
          <a:p>
            <a:r>
              <a:rPr lang="en-US" altLang="ko-KR" sz="1400">
                <a:latin typeface="+mn-ea"/>
              </a:rPr>
              <a:t>Model</a:t>
            </a:r>
          </a:p>
          <a:p>
            <a:pPr lvl="1"/>
            <a:r>
              <a:rPr lang="en-US" altLang="ko-KR" sz="1200">
                <a:latin typeface="+mn-ea"/>
              </a:rPr>
              <a:t>Classfication (</a:t>
            </a:r>
            <a:r>
              <a:rPr lang="ko-KR" altLang="en-US" sz="1200">
                <a:latin typeface="+mn-ea"/>
              </a:rPr>
              <a:t>분류</a:t>
            </a:r>
            <a:r>
              <a:rPr lang="en-US" altLang="ko-KR" sz="1200">
                <a:latin typeface="+mn-ea"/>
              </a:rPr>
              <a:t>)			: </a:t>
            </a:r>
            <a:r>
              <a:rPr lang="ko-KR" altLang="en-US" sz="1200">
                <a:solidFill>
                  <a:srgbClr val="0070C0"/>
                </a:solidFill>
                <a:latin typeface="+mn-ea"/>
              </a:rPr>
              <a:t>분류기</a:t>
            </a:r>
            <a:endParaRPr lang="en-US" altLang="ko-KR" sz="1200">
              <a:solidFill>
                <a:srgbClr val="0070C0"/>
              </a:solidFill>
              <a:latin typeface="+mn-ea"/>
            </a:endParaRPr>
          </a:p>
          <a:p>
            <a:pPr lvl="1"/>
            <a:r>
              <a:rPr lang="en-US" altLang="ko-KR" sz="1200">
                <a:latin typeface="+mn-ea"/>
              </a:rPr>
              <a:t>Regression (</a:t>
            </a:r>
            <a:r>
              <a:rPr lang="ko-KR" altLang="en-US" sz="1200">
                <a:latin typeface="+mn-ea"/>
              </a:rPr>
              <a:t>회기</a:t>
            </a:r>
            <a:r>
              <a:rPr lang="en-US" altLang="ko-KR" sz="1200">
                <a:latin typeface="+mn-ea"/>
              </a:rPr>
              <a:t>)			: </a:t>
            </a:r>
            <a:r>
              <a:rPr lang="en-US" altLang="ko-KR" sz="1200">
                <a:solidFill>
                  <a:srgbClr val="0070C0"/>
                </a:solidFill>
                <a:latin typeface="+mn-ea"/>
              </a:rPr>
              <a:t>Localization v1</a:t>
            </a:r>
          </a:p>
          <a:p>
            <a:endParaRPr lang="en-US" altLang="ko-KR" sz="140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BC88D722-5EEC-658A-9B1A-3722DCEABEFD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graphicFrame>
        <p:nvGraphicFramePr>
          <p:cNvPr id="13" name="표 13">
            <a:extLst>
              <a:ext uri="{FF2B5EF4-FFF2-40B4-BE49-F238E27FC236}">
                <a16:creationId xmlns:a16="http://schemas.microsoft.com/office/drawing/2014/main" id="{19BA20D6-CDBA-C9F0-D466-47EBEF98FA82}"/>
              </a:ext>
            </a:extLst>
          </p:cNvPr>
          <p:cNvGraphicFramePr>
            <a:graphicFrameLocks noGrp="1"/>
          </p:cNvGraphicFramePr>
          <p:nvPr/>
        </p:nvGraphicFramePr>
        <p:xfrm>
          <a:off x="1496617" y="2540054"/>
          <a:ext cx="1224135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8045">
                  <a:extLst>
                    <a:ext uri="{9D8B030D-6E8A-4147-A177-3AD203B41FA5}">
                      <a16:colId xmlns:a16="http://schemas.microsoft.com/office/drawing/2014/main" val="840077490"/>
                    </a:ext>
                  </a:extLst>
                </a:gridCol>
                <a:gridCol w="408045">
                  <a:extLst>
                    <a:ext uri="{9D8B030D-6E8A-4147-A177-3AD203B41FA5}">
                      <a16:colId xmlns:a16="http://schemas.microsoft.com/office/drawing/2014/main" val="3450462517"/>
                    </a:ext>
                  </a:extLst>
                </a:gridCol>
                <a:gridCol w="408045">
                  <a:extLst>
                    <a:ext uri="{9D8B030D-6E8A-4147-A177-3AD203B41FA5}">
                      <a16:colId xmlns:a16="http://schemas.microsoft.com/office/drawing/2014/main" val="3316702755"/>
                    </a:ext>
                  </a:extLst>
                </a:gridCol>
              </a:tblGrid>
              <a:tr h="248310">
                <a:tc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0072090"/>
                  </a:ext>
                </a:extLst>
              </a:tr>
              <a:tr h="248310">
                <a:tc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5676166"/>
                  </a:ext>
                </a:extLst>
              </a:tr>
              <a:tr h="248310">
                <a:tc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96926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1867071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Deep Learning </a:t>
            </a:r>
            <a:r>
              <a:rPr lang="ko-KR" altLang="en-US" sz="2400"/>
              <a:t>응용</a:t>
            </a:r>
            <a:endParaRPr lang="ko-KR" altLang="en-US" sz="2400" dirty="0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0C35027-37D7-07FA-B06C-F3D572C227CB}"/>
              </a:ext>
            </a:extLst>
          </p:cNvPr>
          <p:cNvSpPr/>
          <p:nvPr/>
        </p:nvSpPr>
        <p:spPr>
          <a:xfrm>
            <a:off x="344488" y="62209"/>
            <a:ext cx="9217025" cy="430887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Deep Learning </a:t>
            </a:r>
            <a:r>
              <a:rPr lang="ko-KR" altLang="en-US"/>
              <a:t>응용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B0306B-AEF2-906C-D07A-82B6F8F5FA2B}"/>
              </a:ext>
            </a:extLst>
          </p:cNvPr>
          <p:cNvSpPr txBox="1"/>
          <p:nvPr/>
        </p:nvSpPr>
        <p:spPr>
          <a:xfrm>
            <a:off x="344489" y="765175"/>
            <a:ext cx="3672408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1D</a:t>
            </a:r>
          </a:p>
          <a:p>
            <a:pPr marL="357188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2D</a:t>
            </a: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이미지 </a:t>
            </a:r>
            <a:r>
              <a:rPr lang="en-US" altLang="ko-KR" sz="1200">
                <a:latin typeface="+mn-ea"/>
              </a:rPr>
              <a:t>(x, y)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3D</a:t>
            </a: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동영상 </a:t>
            </a:r>
            <a:r>
              <a:rPr lang="en-US" altLang="ko-KR" sz="1200">
                <a:latin typeface="+mn-ea"/>
              </a:rPr>
              <a:t>(x, y, time)</a:t>
            </a: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컬러 이미지 </a:t>
            </a:r>
            <a:r>
              <a:rPr lang="en-US" altLang="ko-KR" sz="1200">
                <a:latin typeface="+mn-ea"/>
              </a:rPr>
              <a:t>(x, y, rgb)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4D</a:t>
            </a:r>
          </a:p>
          <a:p>
            <a:pPr marL="358775" indent="-171450">
              <a:buFont typeface="Wingdings" panose="05000000000000000000" pitchFamily="2" charset="2"/>
              <a:buChar char="§"/>
            </a:pPr>
            <a:r>
              <a:rPr lang="ko-KR" altLang="en-US" sz="1200">
                <a:latin typeface="+mn-ea"/>
              </a:rPr>
              <a:t>컬러 동영상 </a:t>
            </a:r>
            <a:r>
              <a:rPr lang="en-US" altLang="ko-KR" sz="1200">
                <a:latin typeface="+mn-ea"/>
              </a:rPr>
              <a:t>(x, y, rgb, time)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1200">
              <a:latin typeface="+mn-ea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D08021D-FA5F-2FDD-B8B4-4B41DD2D0AFC}"/>
              </a:ext>
            </a:extLst>
          </p:cNvPr>
          <p:cNvSpPr/>
          <p:nvPr/>
        </p:nvSpPr>
        <p:spPr>
          <a:xfrm>
            <a:off x="4953000" y="770787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분</a:t>
            </a:r>
            <a:endParaRPr lang="en-US" altLang="ko-KR" b="1">
              <a:solidFill>
                <a:srgbClr val="0070C0"/>
              </a:solidFill>
              <a:latin typeface="+mn-ea"/>
            </a:endParaRPr>
          </a:p>
          <a:p>
            <a:pPr algn="ctr"/>
            <a:r>
              <a:rPr lang="ko-KR" altLang="en-US" b="1">
                <a:solidFill>
                  <a:srgbClr val="0070C0"/>
                </a:solidFill>
                <a:latin typeface="+mn-ea"/>
              </a:rPr>
              <a:t>류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7D7CD8-3996-43D6-5D72-9F5B232329A6}"/>
              </a:ext>
            </a:extLst>
          </p:cNvPr>
          <p:cNvSpPr txBox="1"/>
          <p:nvPr/>
        </p:nvSpPr>
        <p:spPr>
          <a:xfrm>
            <a:off x="2288704" y="4653136"/>
            <a:ext cx="55446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>
                <a:solidFill>
                  <a:srgbClr val="C00000"/>
                </a:solidFill>
                <a:latin typeface="+mn-ea"/>
              </a:rPr>
              <a:t>입력 데이터의 종류에 따른 모델의 적용 방안을 검토할 것</a:t>
            </a:r>
          </a:p>
        </p:txBody>
      </p:sp>
      <p:sp>
        <p:nvSpPr>
          <p:cNvPr id="5" name="모서리가 둥근 직사각형 2">
            <a:extLst>
              <a:ext uri="{FF2B5EF4-FFF2-40B4-BE49-F238E27FC236}">
                <a16:creationId xmlns:a16="http://schemas.microsoft.com/office/drawing/2014/main" id="{E1E7A7F8-7CE8-7989-F2BF-763F57CCA460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CF39DF-CF92-F3CC-FFB0-BF4EB3CCC3CA}"/>
              </a:ext>
            </a:extLst>
          </p:cNvPr>
          <p:cNvSpPr txBox="1"/>
          <p:nvPr/>
        </p:nvSpPr>
        <p:spPr>
          <a:xfrm>
            <a:off x="344488" y="3440620"/>
            <a:ext cx="367240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Word Embedding (</a:t>
            </a:r>
            <a:r>
              <a:rPr lang="ko-KR" altLang="en-US" sz="1200">
                <a:latin typeface="+mn-ea"/>
              </a:rPr>
              <a:t>단어 임베딩</a:t>
            </a:r>
            <a:r>
              <a:rPr lang="en-US" altLang="ko-KR" sz="1200">
                <a:latin typeface="+mn-ea"/>
              </a:rPr>
              <a:t>)</a:t>
            </a: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To 1D</a:t>
            </a: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To 2D : NLP (Natural Language Process)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>
                <a:latin typeface="+mn-ea"/>
              </a:rPr>
              <a:t>Music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2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12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3777254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Model </a:t>
            </a:r>
            <a:r>
              <a:rPr lang="ko-KR" altLang="en-US" sz="2400"/>
              <a:t>구현 방식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Model </a:t>
            </a:r>
            <a:r>
              <a:rPr lang="ko-KR" altLang="en-US" sz="1600">
                <a:latin typeface="+mn-ea"/>
              </a:rPr>
              <a:t>구현 방식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144655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Sequential API		: </a:t>
            </a:r>
            <a:r>
              <a:rPr lang="ko-KR" altLang="en-US" sz="1600">
                <a:latin typeface="+mn-ea"/>
              </a:rPr>
              <a:t>간단한 모델 구현</a:t>
            </a:r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Functional API		: </a:t>
            </a:r>
            <a:r>
              <a:rPr lang="ko-KR" altLang="en-US" sz="1600">
                <a:latin typeface="+mn-ea"/>
              </a:rPr>
              <a:t>복잡한 모델 구현</a:t>
            </a:r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Model Subclassing</a:t>
            </a:r>
          </a:p>
          <a:p>
            <a:pPr lvl="1"/>
            <a:r>
              <a:rPr lang="en-US" altLang="ko-KR" sz="1400">
                <a:latin typeface="+mn-ea"/>
              </a:rPr>
              <a:t>Function API</a:t>
            </a:r>
            <a:r>
              <a:rPr lang="ko-KR" altLang="en-US" sz="1400">
                <a:latin typeface="+mn-ea"/>
              </a:rPr>
              <a:t>로 구현하기 힘든 모델 구현</a:t>
            </a:r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자유도가 제일 높은 모델 구축 방법</a:t>
            </a:r>
            <a:endParaRPr lang="en-US" altLang="ko-KR" sz="1400">
              <a:latin typeface="+mn-ea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4D0433E-2814-CF77-5EEB-FAA2495093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536" y="3222415"/>
            <a:ext cx="6896100" cy="270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D99D390-837A-D41E-50FB-00D2052CDAE9}"/>
              </a:ext>
            </a:extLst>
          </p:cNvPr>
          <p:cNvSpPr txBox="1"/>
          <p:nvPr/>
        </p:nvSpPr>
        <p:spPr>
          <a:xfrm>
            <a:off x="776536" y="5919083"/>
            <a:ext cx="68961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https://wikidocs.net/106897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2760353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Model </a:t>
            </a:r>
            <a:r>
              <a:rPr lang="ko-KR" altLang="en-US" sz="2400"/>
              <a:t>구현 방식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Sequential API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525066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CNN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 = keras.models.Sequential() 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model.add(keras.layers.Conv2D(20, (5, 5), activation='relu', input_shape=input_shape))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model.add(keras.layers.BatchNormalization())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model.add(keras.layers.MaxPooling2D(pool_size=(2, 2), strides=(2, 2)))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model.add(keras.layers.Dropout(self.dropout))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model.add(keras.layers.Conv2D(50, (5, 5), activation='relu'))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model.add(keras.layers.BatchNormalization())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model.add(keras.layers.MaxPooling2D(pool_size=(2, 2), strides=(2, 2)))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model.add(keras.layers.Dropout(self.dropout))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model.add(keras.layers.Flatten())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model.add(keras.layers.Dense(self.nb_classes, activation="softmax"))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model.compile(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optimizer=self.optimizer,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loss=self.loss_function,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metrics=[ self.metrics ]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6935731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Model </a:t>
            </a:r>
            <a:r>
              <a:rPr lang="ko-KR" altLang="en-US" sz="2400"/>
              <a:t>구현 방식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Functional API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6340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ppp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BC88D722-5EEC-658A-9B1A-3722DCEABEFD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8857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600">
                <a:latin typeface="+mn-ea"/>
              </a:rPr>
              <a:t>개요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180880" cy="532453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Model</a:t>
            </a:r>
            <a:r>
              <a:rPr lang="ko-KR" altLang="en-US" sz="1600">
                <a:latin typeface="+mn-ea"/>
              </a:rPr>
              <a:t>을 구성하는 층</a:t>
            </a:r>
            <a:endParaRPr lang="en-US" altLang="ko-KR" sz="16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하나 이상의 </a:t>
            </a:r>
            <a:r>
              <a:rPr lang="en-US" altLang="ko-KR" sz="1400">
                <a:latin typeface="+mn-ea"/>
              </a:rPr>
              <a:t>tensor</a:t>
            </a:r>
            <a:r>
              <a:rPr lang="ko-KR" altLang="en-US" sz="1400">
                <a:latin typeface="+mn-ea"/>
              </a:rPr>
              <a:t>을 입력 받아 하나 이상의 </a:t>
            </a:r>
            <a:r>
              <a:rPr lang="en-US" altLang="ko-KR" sz="1400">
                <a:latin typeface="+mn-ea"/>
              </a:rPr>
              <a:t>tensor</a:t>
            </a:r>
            <a:r>
              <a:rPr lang="ko-KR" altLang="en-US" sz="1400">
                <a:latin typeface="+mn-ea"/>
              </a:rPr>
              <a:t>를 출력 한다</a:t>
            </a:r>
            <a:r>
              <a:rPr lang="en-US" altLang="ko-KR" sz="1400">
                <a:latin typeface="+mn-ea"/>
              </a:rPr>
              <a:t>.</a:t>
            </a:r>
            <a:endParaRPr lang="en-US" altLang="ko-KR" sz="14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Layer</a:t>
            </a:r>
          </a:p>
          <a:p>
            <a:pPr lvl="1"/>
            <a:r>
              <a:rPr lang="en-US" altLang="ko-KR" sz="1400">
                <a:latin typeface="+mn-ea"/>
              </a:rPr>
              <a:t>y  =  f(x)				:</a:t>
            </a:r>
            <a:r>
              <a:rPr lang="ko-KR" altLang="en-US" sz="1400">
                <a:latin typeface="+mn-ea"/>
              </a:rPr>
              <a:t> 함수</a:t>
            </a:r>
            <a:endParaRPr lang="en-US" altLang="ko-KR" sz="1400">
              <a:latin typeface="+mn-ea"/>
            </a:endParaRPr>
          </a:p>
          <a:p>
            <a:pPr lvl="2"/>
            <a:r>
              <a:rPr lang="ko-KR" altLang="en-US" sz="1400">
                <a:latin typeface="+mn-ea"/>
              </a:rPr>
              <a:t>데이터 변환</a:t>
            </a:r>
            <a:endParaRPr lang="en-US" altLang="ko-KR" sz="1400">
              <a:latin typeface="+mn-ea"/>
            </a:endParaRPr>
          </a:p>
          <a:p>
            <a:pPr lvl="3"/>
            <a:r>
              <a:rPr lang="en-US" altLang="ko-KR" sz="1400">
                <a:latin typeface="+mn-ea"/>
              </a:rPr>
              <a:t>keras.layers.BatchNormalization	: input data</a:t>
            </a:r>
            <a:r>
              <a:rPr lang="ko-KR" altLang="en-US" sz="1400">
                <a:latin typeface="+mn-ea"/>
              </a:rPr>
              <a:t>를 정규화</a:t>
            </a:r>
            <a:r>
              <a:rPr lang="en-US" altLang="ko-KR" sz="1400">
                <a:latin typeface="+mn-ea"/>
              </a:rPr>
              <a:t>.  </a:t>
            </a:r>
            <a:r>
              <a:rPr lang="ko-KR" altLang="en-US" sz="1400">
                <a:latin typeface="+mn-ea"/>
              </a:rPr>
              <a:t>학습 속도가 빨라짐</a:t>
            </a:r>
            <a:endParaRPr lang="en-US" altLang="ko-KR" sz="1400">
              <a:latin typeface="+mn-ea"/>
            </a:endParaRPr>
          </a:p>
          <a:p>
            <a:pPr lvl="3"/>
            <a:r>
              <a:rPr lang="en-US" altLang="ko-KR" sz="1400">
                <a:latin typeface="+mn-ea"/>
              </a:rPr>
              <a:t>keras.layers.Conv2D		: Convolution</a:t>
            </a:r>
          </a:p>
          <a:p>
            <a:pPr lvl="3"/>
            <a:r>
              <a:rPr lang="en-US" altLang="ko-KR" sz="1400">
                <a:latin typeface="+mn-ea"/>
              </a:rPr>
              <a:t>keras.layers.MaxPooling2D		: Max Pooling</a:t>
            </a:r>
          </a:p>
          <a:p>
            <a:pPr lvl="2"/>
            <a:r>
              <a:rPr lang="ko-KR" altLang="en-US" sz="1400">
                <a:latin typeface="+mn-ea"/>
              </a:rPr>
              <a:t>데이터 가공</a:t>
            </a:r>
            <a:endParaRPr lang="en-US" altLang="ko-KR" sz="1400">
              <a:latin typeface="+mn-ea"/>
            </a:endParaRPr>
          </a:p>
          <a:p>
            <a:pPr lvl="3"/>
            <a:r>
              <a:rPr lang="en-US" altLang="ko-KR" sz="1400">
                <a:latin typeface="+mn-ea"/>
              </a:rPr>
              <a:t>keras.layers.Dropout		: </a:t>
            </a:r>
            <a:r>
              <a:rPr lang="ko-KR" altLang="en-US" sz="1400">
                <a:latin typeface="+mn-ea"/>
              </a:rPr>
              <a:t>샘플링 </a:t>
            </a:r>
            <a:r>
              <a:rPr lang="en-US" altLang="ko-KR" sz="1400">
                <a:latin typeface="+mn-ea"/>
              </a:rPr>
              <a:t>(</a:t>
            </a:r>
            <a:r>
              <a:rPr lang="ko-KR" altLang="en-US" sz="1400">
                <a:latin typeface="+mn-ea"/>
              </a:rPr>
              <a:t>일부 데이터 삭제</a:t>
            </a:r>
            <a:r>
              <a:rPr lang="en-US" altLang="ko-KR" sz="1400">
                <a:latin typeface="+mn-ea"/>
              </a:rPr>
              <a:t>)</a:t>
            </a:r>
          </a:p>
          <a:p>
            <a:pPr lvl="3"/>
            <a:r>
              <a:rPr lang="en-US" altLang="ko-KR" sz="1400">
                <a:latin typeface="+mn-ea"/>
              </a:rPr>
              <a:t>keras.layers.Flatten 		: </a:t>
            </a:r>
            <a:r>
              <a:rPr lang="ko-KR" altLang="en-US" sz="1400">
                <a:latin typeface="+mn-ea"/>
              </a:rPr>
              <a:t>다 차원 데이터를 </a:t>
            </a:r>
            <a:r>
              <a:rPr lang="en-US" altLang="ko-KR" sz="1400">
                <a:latin typeface="+mn-ea"/>
              </a:rPr>
              <a:t>1</a:t>
            </a:r>
            <a:r>
              <a:rPr lang="ko-KR" altLang="en-US" sz="1400">
                <a:latin typeface="+mn-ea"/>
              </a:rPr>
              <a:t>차원으로 가공</a:t>
            </a:r>
            <a:endParaRPr lang="en-US" altLang="ko-KR" sz="1400"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692AF8-F391-BBF3-EE84-B46687AA3FE2}"/>
              </a:ext>
            </a:extLst>
          </p:cNvPr>
          <p:cNvSpPr txBox="1"/>
          <p:nvPr/>
        </p:nvSpPr>
        <p:spPr>
          <a:xfrm>
            <a:off x="704528" y="4118883"/>
            <a:ext cx="48244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https://gwoolab.tistory.com/46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C8440D8-A6AB-81CA-D351-574B985968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528" y="2040944"/>
            <a:ext cx="4824437" cy="2083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8EDEBAB-8D53-08B7-196F-A6D3D1533ACE}"/>
              </a:ext>
            </a:extLst>
          </p:cNvPr>
          <p:cNvSpPr txBox="1"/>
          <p:nvPr/>
        </p:nvSpPr>
        <p:spPr>
          <a:xfrm>
            <a:off x="5549277" y="2564904"/>
            <a:ext cx="18519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latin typeface="+mn-ea"/>
              </a:rPr>
              <a:t>Graph</a:t>
            </a:r>
            <a:r>
              <a:rPr lang="ko-KR" altLang="en-US" sz="1000">
                <a:latin typeface="+mn-ea"/>
              </a:rPr>
              <a:t>에 비해 단순화된 모형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8BA62A3D-EE4A-1B62-F6C0-122F0532F834}"/>
              </a:ext>
            </a:extLst>
          </p:cNvPr>
          <p:cNvSpPr/>
          <p:nvPr/>
        </p:nvSpPr>
        <p:spPr>
          <a:xfrm>
            <a:off x="2477619" y="855779"/>
            <a:ext cx="4914617" cy="430887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상상은 현실이 된다</a:t>
            </a:r>
            <a:r>
              <a:rPr lang="en-US" altLang="ko-KR"/>
              <a:t>.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846462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Model </a:t>
            </a:r>
            <a:r>
              <a:rPr lang="ko-KR" altLang="en-US" sz="2400"/>
              <a:t>구현 방식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Model Subclassing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7" y="1412776"/>
            <a:ext cx="9217025" cy="296081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AutoGraph</a:t>
            </a:r>
          </a:p>
          <a:p>
            <a:pPr lvl="1"/>
            <a:r>
              <a:rPr lang="en-US" altLang="ko-KR" sz="1400">
                <a:latin typeface="+mn-ea"/>
              </a:rPr>
              <a:t>Graph : tensorflow.Operation </a:t>
            </a:r>
            <a:r>
              <a:rPr lang="ko-KR" altLang="en-US" sz="1400">
                <a:latin typeface="+mn-ea"/>
              </a:rPr>
              <a:t>객체의 집합을 포함하고 있는 데이터 구조</a:t>
            </a:r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연산의 단위와 텐서 객체</a:t>
            </a:r>
            <a:r>
              <a:rPr lang="en-US" altLang="ko-KR" sz="1400">
                <a:latin typeface="+mn-ea"/>
              </a:rPr>
              <a:t>, </a:t>
            </a:r>
            <a:r>
              <a:rPr lang="ko-KR" altLang="en-US" sz="1400">
                <a:latin typeface="+mn-ea"/>
              </a:rPr>
              <a:t>연산간에 흐르는 데이터의 단위</a:t>
            </a: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endParaRPr lang="en-US" altLang="ko-KR" sz="1400">
              <a:solidFill>
                <a:srgbClr val="0070C0"/>
              </a:solidFill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solidFill>
                  <a:srgbClr val="0070C0"/>
                </a:solidFill>
                <a:latin typeface="+mn-ea"/>
              </a:rPr>
              <a:t>@tf.function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def dense_layer(x, w, b):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return tf.matmul(x, w) + b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dense_layer.pyton_function(x, w, b)		: </a:t>
            </a:r>
            <a:r>
              <a:rPr lang="ko-KR" altLang="en-US" sz="1400">
                <a:latin typeface="+mn-ea"/>
              </a:rPr>
              <a:t>원본 </a:t>
            </a:r>
            <a:r>
              <a:rPr lang="en-US" altLang="ko-KR" sz="1400">
                <a:latin typeface="+mn-ea"/>
              </a:rPr>
              <a:t>Python </a:t>
            </a:r>
            <a:r>
              <a:rPr lang="ko-KR" altLang="en-US" sz="1400">
                <a:latin typeface="+mn-ea"/>
              </a:rPr>
              <a:t>함수 호출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4869587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Model </a:t>
            </a:r>
            <a:r>
              <a:rPr lang="ko-KR" altLang="en-US" sz="2400"/>
              <a:t>구현 방식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Model Subclassing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451200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Custom (</a:t>
            </a:r>
            <a:r>
              <a:rPr lang="ko-KR" altLang="en-US" sz="1600">
                <a:latin typeface="+mn-ea"/>
              </a:rPr>
              <a:t>사용자 정의</a:t>
            </a:r>
            <a:r>
              <a:rPr lang="en-US" altLang="ko-KR" sz="1600">
                <a:latin typeface="+mn-ea"/>
              </a:rPr>
              <a:t>)</a:t>
            </a: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class CustomModel(keras.Model):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class CustomLayer(keras.layers.Layer):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@tf.function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def CustomActivationFunction(x, axis=-1):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class CustomLossFunction(keras.losses.Loss):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class CustomOptimizer(keras.optimizers.Optimizer):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class CustomMetric(keras.metrics.Metric):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class CustomCallback(keras.callbacks.Callback):</a:t>
            </a:r>
          </a:p>
          <a:p>
            <a:endParaRPr lang="en-US" altLang="ko-KR" sz="16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9000715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Model </a:t>
            </a:r>
            <a:r>
              <a:rPr lang="ko-KR" altLang="en-US" sz="2400"/>
              <a:t>구현 방식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Model Subclassing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451200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Custom (</a:t>
            </a:r>
            <a:r>
              <a:rPr lang="ko-KR" altLang="en-US" sz="1600">
                <a:latin typeface="+mn-ea"/>
              </a:rPr>
              <a:t>사용자 정의</a:t>
            </a:r>
            <a:r>
              <a:rPr lang="en-US" altLang="ko-KR" sz="1600">
                <a:latin typeface="+mn-ea"/>
              </a:rPr>
              <a:t>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 = tf.keras.Sequential([])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model.save('my_model')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keras.models.load_model("my_model", custom_objects={ "CustomModel": CustomModel })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with open('my_model.json', 'w') as json_file: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json_file.write(model.to_json())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my_model = keras.models.model_from_json(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                       open('my_model.json').read(), 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                       custom_objects={ "CustomModel": CustomModel }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)</a:t>
            </a:r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6380657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Application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Application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377334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Application</a:t>
            </a:r>
            <a:endParaRPr lang="en-US" altLang="ko-KR" sz="1600" dirty="0">
              <a:latin typeface="+mn-ea"/>
            </a:endParaRPr>
          </a:p>
          <a:p>
            <a:pPr lvl="1"/>
            <a:r>
              <a:rPr lang="en-US" altLang="ko-KR" sz="1400" dirty="0">
                <a:latin typeface="+mn-ea"/>
              </a:rPr>
              <a:t>Model </a:t>
            </a:r>
            <a:r>
              <a:rPr lang="en-US" altLang="ko-KR" sz="1400">
                <a:latin typeface="+mn-ea"/>
              </a:rPr>
              <a:t>+ Weight</a:t>
            </a:r>
          </a:p>
          <a:p>
            <a:pPr lvl="1"/>
            <a:r>
              <a:rPr lang="ko-KR" altLang="en-US" sz="1400">
                <a:latin typeface="+mn-ea"/>
              </a:rPr>
              <a:t>최적화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AutoML</a:t>
            </a:r>
          </a:p>
          <a:p>
            <a:pPr lvl="1"/>
            <a:r>
              <a:rPr lang="en-US" altLang="ko-KR" sz="1400">
                <a:latin typeface="+mn-ea"/>
              </a:rPr>
              <a:t>TFLite for TensorFlow Lite</a:t>
            </a:r>
          </a:p>
          <a:p>
            <a:pPr lvl="1"/>
            <a:r>
              <a:rPr lang="en-US" altLang="ko-KR" sz="1400">
                <a:latin typeface="+mn-ea"/>
              </a:rPr>
              <a:t>tensorflow.js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json = model.to_json()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 keras.models.model_from_json(json)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model.save_weights('~.h5)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model.load_weights(filename)</a:t>
            </a:r>
          </a:p>
          <a:p>
            <a:endParaRPr lang="en-US" altLang="ko-KR" sz="160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1954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Application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Application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477053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json model</a:t>
            </a:r>
            <a:endParaRPr lang="en-US" altLang="ko-KR" sz="1600" dirty="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{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class_name: 'Sequential',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config: {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name: 'sequential',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layers: [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{ class_name: 'InputLayer', config: { </a:t>
            </a:r>
            <a:r>
              <a:rPr lang="ko-KR" altLang="en-US" sz="1400">
                <a:latin typeface="+mn-ea"/>
              </a:rPr>
              <a:t>생략 </a:t>
            </a:r>
            <a:r>
              <a:rPr lang="en-US" altLang="ko-KR" sz="1400">
                <a:latin typeface="+mn-ea"/>
              </a:rPr>
              <a:t>} },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{ class_name: 'Conv2D', config: { </a:t>
            </a:r>
            <a:r>
              <a:rPr lang="ko-KR" altLang="en-US" sz="1400">
                <a:latin typeface="+mn-ea"/>
              </a:rPr>
              <a:t>생략 </a:t>
            </a:r>
            <a:r>
              <a:rPr lang="en-US" altLang="ko-KR" sz="1400">
                <a:latin typeface="+mn-ea"/>
              </a:rPr>
              <a:t>} },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{ class_name: 'MaxPooling2D', config: { </a:t>
            </a:r>
            <a:r>
              <a:rPr lang="ko-KR" altLang="en-US" sz="1400">
                <a:latin typeface="+mn-ea"/>
              </a:rPr>
              <a:t>생략 </a:t>
            </a:r>
            <a:r>
              <a:rPr lang="en-US" altLang="ko-KR" sz="1400">
                <a:latin typeface="+mn-ea"/>
              </a:rPr>
              <a:t>} },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……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{ class_name: 'Dropout', config: { </a:t>
            </a:r>
            <a:r>
              <a:rPr lang="ko-KR" altLang="en-US" sz="1400">
                <a:latin typeface="+mn-ea"/>
              </a:rPr>
              <a:t>생략 </a:t>
            </a:r>
            <a:r>
              <a:rPr lang="en-US" altLang="ko-KR" sz="1400">
                <a:latin typeface="+mn-ea"/>
              </a:rPr>
              <a:t>} },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    { class_name: 'Dense', config: { </a:t>
            </a:r>
            <a:r>
              <a:rPr lang="ko-KR" altLang="en-US" sz="1400">
                <a:latin typeface="+mn-ea"/>
              </a:rPr>
              <a:t>생략 </a:t>
            </a:r>
            <a:r>
              <a:rPr lang="en-US" altLang="ko-KR" sz="1400">
                <a:latin typeface="+mn-ea"/>
              </a:rPr>
              <a:t>} }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    ]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},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keras_version: '2.10.0',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backend: 'tensorflow'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}</a:t>
            </a:r>
          </a:p>
          <a:p>
            <a:endParaRPr lang="en-US" altLang="ko-KR" sz="16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3945691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Application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Application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218521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weight</a:t>
            </a:r>
            <a:endParaRPr lang="en-US" altLang="ko-KR" sz="1400" dirty="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dense/kernel:0 : Array&lt;float32&gt;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dense/bias:0 : Array&lt;float32&gt;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dense_1/kernel:0 : Array&lt;float32&gt;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dense_1/bias:0 : Array&lt;float32&gt;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dense_2/kernel:0 : Array&lt;float32&gt;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dense_2/bias:0 : Array&lt;float32&gt;</a:t>
            </a:r>
          </a:p>
          <a:p>
            <a:endParaRPr lang="en-US" altLang="ko-KR" sz="1600" dirty="0">
              <a:latin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A98FBDD-FADE-377C-50D6-F6CA641A25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3668" y="1426028"/>
            <a:ext cx="2166266" cy="52953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E793FA2-E0A9-02B2-B347-3AC305994FE1}"/>
              </a:ext>
            </a:extLst>
          </p:cNvPr>
          <p:cNvSpPr txBox="1"/>
          <p:nvPr/>
        </p:nvSpPr>
        <p:spPr>
          <a:xfrm>
            <a:off x="4776732" y="1922397"/>
            <a:ext cx="2547348" cy="252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https://brunch.co.kr/@linecard/321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0399276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Deep Learning </a:t>
            </a:r>
            <a:r>
              <a:rPr lang="ko-KR" altLang="en-US" sz="2400"/>
              <a:t>응용</a:t>
            </a:r>
            <a:endParaRPr lang="ko-KR" altLang="en-US" sz="2400" dirty="0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0C35027-37D7-07FA-B06C-F3D572C227CB}"/>
              </a:ext>
            </a:extLst>
          </p:cNvPr>
          <p:cNvSpPr/>
          <p:nvPr/>
        </p:nvSpPr>
        <p:spPr>
          <a:xfrm>
            <a:off x="344488" y="62209"/>
            <a:ext cx="9217025" cy="430887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Deep Learning </a:t>
            </a:r>
            <a:r>
              <a:rPr lang="ko-KR" altLang="en-US"/>
              <a:t>응용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D8A2969-4328-A013-2A67-CAAF329799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765175"/>
            <a:ext cx="1728192" cy="172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FB3FED4-6FFB-9FE9-DBE2-A14226B21D19}"/>
              </a:ext>
            </a:extLst>
          </p:cNvPr>
          <p:cNvSpPr txBox="1"/>
          <p:nvPr/>
        </p:nvSpPr>
        <p:spPr>
          <a:xfrm>
            <a:off x="347937" y="2493367"/>
            <a:ext cx="33089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https://www.cs.toronto.edu/~kriz/cifar.html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B0306B-AEF2-906C-D07A-82B6F8F5FA2B}"/>
              </a:ext>
            </a:extLst>
          </p:cNvPr>
          <p:cNvSpPr txBox="1"/>
          <p:nvPr/>
        </p:nvSpPr>
        <p:spPr>
          <a:xfrm>
            <a:off x="2066189" y="765175"/>
            <a:ext cx="19507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+mn-ea"/>
              </a:rPr>
              <a:t>60,000 </a:t>
            </a:r>
            <a:r>
              <a:rPr lang="ko-KR" altLang="en-US" sz="1200">
                <a:latin typeface="+mn-ea"/>
              </a:rPr>
              <a:t>이미지</a:t>
            </a:r>
            <a:endParaRPr lang="en-US" altLang="ko-KR" sz="1200">
              <a:latin typeface="+mn-ea"/>
            </a:endParaRPr>
          </a:p>
          <a:p>
            <a:pPr marL="174625"/>
            <a:r>
              <a:rPr lang="en-US" altLang="ko-KR" sz="1200">
                <a:latin typeface="+mn-ea"/>
              </a:rPr>
              <a:t>100</a:t>
            </a:r>
            <a:r>
              <a:rPr lang="ko-KR" altLang="en-US" sz="1200">
                <a:latin typeface="+mn-ea"/>
              </a:rPr>
              <a:t>개 분류</a:t>
            </a:r>
            <a:endParaRPr lang="en-US" altLang="ko-KR" sz="1200">
              <a:latin typeface="+mn-ea"/>
            </a:endParaRPr>
          </a:p>
          <a:p>
            <a:pPr marL="174625"/>
            <a:r>
              <a:rPr lang="ko-KR" altLang="en-US" sz="1200">
                <a:latin typeface="+mn-ea"/>
              </a:rPr>
              <a:t>분류당 </a:t>
            </a:r>
            <a:r>
              <a:rPr lang="en-US" altLang="ko-KR" sz="1200">
                <a:latin typeface="+mn-ea"/>
              </a:rPr>
              <a:t>600</a:t>
            </a:r>
            <a:r>
              <a:rPr lang="ko-KR" altLang="en-US" sz="1200">
                <a:latin typeface="+mn-ea"/>
              </a:rPr>
              <a:t>개 이미지</a:t>
            </a:r>
            <a:endParaRPr lang="en-US" altLang="ko-KR" sz="1200">
              <a:latin typeface="+mn-ea"/>
            </a:endParaRPr>
          </a:p>
          <a:p>
            <a:endParaRPr lang="en-US" altLang="ko-KR" sz="1200">
              <a:latin typeface="+mn-ea"/>
            </a:endParaRPr>
          </a:p>
          <a:p>
            <a:r>
              <a:rPr lang="en-US" altLang="ko-KR" sz="1200">
                <a:latin typeface="+mn-ea"/>
              </a:rPr>
              <a:t>32 * 32 picels</a:t>
            </a:r>
            <a:endParaRPr lang="ko-KR" altLang="en-US" sz="1200"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86DA5A-F3DA-31E8-E9BF-DB9E07489926}"/>
              </a:ext>
            </a:extLst>
          </p:cNvPr>
          <p:cNvSpPr txBox="1"/>
          <p:nvPr/>
        </p:nvSpPr>
        <p:spPr>
          <a:xfrm>
            <a:off x="992560" y="3275692"/>
            <a:ext cx="3168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solidFill>
                  <a:srgbClr val="00B050"/>
                </a:solidFill>
                <a:latin typeface="+mn-ea"/>
              </a:rPr>
              <a:t>ppp</a:t>
            </a:r>
            <a:endParaRPr lang="ko-KR" altLang="en-US">
              <a:solidFill>
                <a:srgbClr val="00B050"/>
              </a:solidFill>
              <a:latin typeface="+mn-ea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2D5D37B-FE5A-9C71-C549-16AE78711E5D}"/>
              </a:ext>
            </a:extLst>
          </p:cNvPr>
          <p:cNvSpPr/>
          <p:nvPr/>
        </p:nvSpPr>
        <p:spPr>
          <a:xfrm>
            <a:off x="2144688" y="3645024"/>
            <a:ext cx="720000" cy="252000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+mn-ea"/>
              </a:rPr>
              <a:t>분</a:t>
            </a:r>
            <a:endParaRPr lang="en-US" altLang="ko-KR" sz="1600">
              <a:latin typeface="+mn-ea"/>
            </a:endParaRPr>
          </a:p>
          <a:p>
            <a:pPr algn="ctr"/>
            <a:r>
              <a:rPr lang="ko-KR" altLang="en-US" sz="1600">
                <a:latin typeface="+mn-ea"/>
              </a:rPr>
              <a:t>류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A9C768-41B6-85D7-66F5-355AF1CB16B0}"/>
              </a:ext>
            </a:extLst>
          </p:cNvPr>
          <p:cNvSpPr txBox="1"/>
          <p:nvPr/>
        </p:nvSpPr>
        <p:spPr>
          <a:xfrm>
            <a:off x="2864688" y="4692892"/>
            <a:ext cx="19507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latin typeface="+mn-ea"/>
              </a:rPr>
              <a:t>기존 </a:t>
            </a:r>
            <a:r>
              <a:rPr lang="en-US" altLang="ko-KR" sz="1200">
                <a:latin typeface="+mn-ea"/>
              </a:rPr>
              <a:t>application </a:t>
            </a:r>
            <a:r>
              <a:rPr lang="ko-KR" altLang="en-US" sz="1200">
                <a:latin typeface="+mn-ea"/>
              </a:rPr>
              <a:t>재활용</a:t>
            </a:r>
            <a:endParaRPr lang="en-US" altLang="ko-KR" sz="1200">
              <a:latin typeface="+mn-ea"/>
            </a:endParaRPr>
          </a:p>
          <a:p>
            <a:r>
              <a:rPr lang="ko-KR" altLang="en-US" sz="1200">
                <a:latin typeface="+mn-ea"/>
              </a:rPr>
              <a:t>분류 종류 확대</a:t>
            </a:r>
            <a:endParaRPr lang="en-US" altLang="ko-KR" sz="1200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EBEA15A-203D-7091-D1D9-47B41FD55270}"/>
              </a:ext>
            </a:extLst>
          </p:cNvPr>
          <p:cNvSpPr txBox="1"/>
          <p:nvPr/>
        </p:nvSpPr>
        <p:spPr>
          <a:xfrm>
            <a:off x="5065550" y="4185061"/>
            <a:ext cx="250192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+mn-ea"/>
              </a:rPr>
              <a:t>y = softmax(H(x))</a:t>
            </a:r>
          </a:p>
          <a:p>
            <a:r>
              <a:rPr lang="en-US" altLang="ko-KR" sz="1200">
                <a:latin typeface="+mn-ea"/>
              </a:rPr>
              <a:t>   = softmax(wx + b)</a:t>
            </a:r>
          </a:p>
          <a:p>
            <a:endParaRPr lang="en-US" altLang="ko-KR" sz="1200">
              <a:latin typeface="+mn-ea"/>
            </a:endParaRPr>
          </a:p>
          <a:p>
            <a:r>
              <a:rPr lang="en-US" altLang="ko-KR" sz="1200" b="1">
                <a:solidFill>
                  <a:srgbClr val="00B050"/>
                </a:solidFill>
                <a:latin typeface="+mn-ea"/>
              </a:rPr>
              <a:t>H(x) = wx + b</a:t>
            </a:r>
          </a:p>
          <a:p>
            <a:endParaRPr lang="en-US" altLang="ko-KR" sz="1200">
              <a:latin typeface="+mn-ea"/>
            </a:endParaRPr>
          </a:p>
          <a:p>
            <a:r>
              <a:rPr lang="en-US" altLang="ko-KR" sz="1200">
                <a:latin typeface="+mn-ea"/>
              </a:rPr>
              <a:t>wx = H(x) - b</a:t>
            </a:r>
          </a:p>
          <a:p>
            <a:r>
              <a:rPr lang="en-US" altLang="ko-KR" sz="1200">
                <a:latin typeface="+mn-ea"/>
              </a:rPr>
              <a:t>x = (H(x) - b) / w</a:t>
            </a:r>
          </a:p>
          <a:p>
            <a:endParaRPr lang="en-US" altLang="ko-KR" sz="1200">
              <a:latin typeface="+mn-ea"/>
            </a:endParaRPr>
          </a:p>
          <a:p>
            <a:r>
              <a:rPr lang="ko-KR" altLang="en-US" sz="1200">
                <a:latin typeface="+mn-ea"/>
              </a:rPr>
              <a:t>난수를 발생시켜 </a:t>
            </a:r>
            <a:r>
              <a:rPr lang="en-US" altLang="ko-KR" sz="1200">
                <a:latin typeface="+mn-ea"/>
              </a:rPr>
              <a:t>H(x)</a:t>
            </a:r>
            <a:r>
              <a:rPr lang="ko-KR" altLang="en-US" sz="1200">
                <a:latin typeface="+mn-ea"/>
              </a:rPr>
              <a:t>로 사용하면</a:t>
            </a:r>
            <a:endParaRPr lang="en-US" altLang="ko-KR" sz="1200">
              <a:latin typeface="+mn-ea"/>
            </a:endParaRPr>
          </a:p>
          <a:p>
            <a:r>
              <a:rPr lang="ko-KR" altLang="en-US" sz="1200">
                <a:latin typeface="+mn-ea"/>
              </a:rPr>
              <a:t>이미지</a:t>
            </a:r>
            <a:r>
              <a:rPr lang="en-US" altLang="ko-KR" sz="1200">
                <a:latin typeface="+mn-ea"/>
              </a:rPr>
              <a:t>(x)</a:t>
            </a:r>
            <a:r>
              <a:rPr lang="ko-KR" altLang="en-US" sz="1200">
                <a:latin typeface="+mn-ea"/>
              </a:rPr>
              <a:t>를 생성할 수 있음</a:t>
            </a:r>
            <a:endParaRPr lang="en-US" altLang="ko-KR" sz="1200">
              <a:latin typeface="+mn-ea"/>
            </a:endParaRPr>
          </a:p>
        </p:txBody>
      </p:sp>
      <p:sp>
        <p:nvSpPr>
          <p:cNvPr id="15" name="모서리가 둥근 직사각형 2">
            <a:extLst>
              <a:ext uri="{FF2B5EF4-FFF2-40B4-BE49-F238E27FC236}">
                <a16:creationId xmlns:a16="http://schemas.microsoft.com/office/drawing/2014/main" id="{1267F5D8-F8E6-D1AB-933F-932A90D7DD8E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46737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Application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Application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499213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Application</a:t>
            </a:r>
          </a:p>
          <a:p>
            <a:pPr lvl="1"/>
            <a:r>
              <a:rPr lang="en-US" altLang="ko-KR" sz="1400">
                <a:latin typeface="+mn-ea"/>
              </a:rPr>
              <a:t>resnet</a:t>
            </a:r>
          </a:p>
          <a:p>
            <a:pPr lvl="1"/>
            <a:r>
              <a:rPr lang="en-US" altLang="ko-KR" sz="1400">
                <a:latin typeface="+mn-ea"/>
              </a:rPr>
              <a:t>resnet50</a:t>
            </a:r>
          </a:p>
          <a:p>
            <a:pPr lvl="1"/>
            <a:r>
              <a:rPr lang="en-US" altLang="ko-KR" sz="1400">
                <a:latin typeface="+mn-ea"/>
              </a:rPr>
              <a:t>resnet_rs</a:t>
            </a:r>
          </a:p>
          <a:p>
            <a:pPr lvl="1"/>
            <a:r>
              <a:rPr lang="en-US" altLang="ko-KR" sz="1400">
                <a:latin typeface="+mn-ea"/>
              </a:rPr>
              <a:t>resnet_v2</a:t>
            </a:r>
          </a:p>
          <a:p>
            <a:pPr lvl="1"/>
            <a:r>
              <a:rPr lang="en-US" altLang="ko-KR" sz="1400">
                <a:latin typeface="+mn-ea"/>
              </a:rPr>
              <a:t>ResNet101</a:t>
            </a:r>
          </a:p>
          <a:p>
            <a:pPr lvl="1"/>
            <a:r>
              <a:rPr lang="en-US" altLang="ko-KR" sz="1400">
                <a:latin typeface="+mn-ea"/>
              </a:rPr>
              <a:t>ResNet152</a:t>
            </a:r>
          </a:p>
          <a:p>
            <a:pPr lvl="1"/>
            <a:r>
              <a:rPr lang="en-US" altLang="ko-KR" sz="1400">
                <a:latin typeface="+mn-ea"/>
              </a:rPr>
              <a:t>ResNet50</a:t>
            </a:r>
          </a:p>
          <a:p>
            <a:pPr lvl="1"/>
            <a:r>
              <a:rPr lang="en-US" altLang="ko-KR" sz="1400">
                <a:latin typeface="+mn-ea"/>
              </a:rPr>
              <a:t>ResNetRS101</a:t>
            </a:r>
          </a:p>
          <a:p>
            <a:pPr lvl="1"/>
            <a:r>
              <a:rPr lang="en-US" altLang="ko-KR" sz="1400">
                <a:latin typeface="+mn-ea"/>
              </a:rPr>
              <a:t>ResNetRS152</a:t>
            </a:r>
          </a:p>
          <a:p>
            <a:pPr lvl="1"/>
            <a:r>
              <a:rPr lang="en-US" altLang="ko-KR" sz="1400">
                <a:latin typeface="+mn-ea"/>
              </a:rPr>
              <a:t>ResNetRS200</a:t>
            </a:r>
          </a:p>
          <a:p>
            <a:pPr lvl="1"/>
            <a:r>
              <a:rPr lang="en-US" altLang="ko-KR" sz="1400">
                <a:latin typeface="+mn-ea"/>
              </a:rPr>
              <a:t>ResNetRS270</a:t>
            </a:r>
          </a:p>
          <a:p>
            <a:pPr lvl="1"/>
            <a:r>
              <a:rPr lang="en-US" altLang="ko-KR" sz="1400">
                <a:latin typeface="+mn-ea"/>
              </a:rPr>
              <a:t>ResNetRS350</a:t>
            </a:r>
          </a:p>
          <a:p>
            <a:pPr lvl="1"/>
            <a:r>
              <a:rPr lang="en-US" altLang="ko-KR" sz="1400">
                <a:latin typeface="+mn-ea"/>
              </a:rPr>
              <a:t>ResNetRS420</a:t>
            </a:r>
          </a:p>
          <a:p>
            <a:pPr lvl="1"/>
            <a:r>
              <a:rPr lang="en-US" altLang="ko-KR" sz="1400">
                <a:latin typeface="+mn-ea"/>
              </a:rPr>
              <a:t>ResNetRS50</a:t>
            </a:r>
          </a:p>
          <a:p>
            <a:pPr lvl="1"/>
            <a:r>
              <a:rPr lang="en-US" altLang="ko-KR" sz="1400">
                <a:latin typeface="+mn-ea"/>
              </a:rPr>
              <a:t>ResNet101V2</a:t>
            </a:r>
          </a:p>
          <a:p>
            <a:pPr lvl="1"/>
            <a:r>
              <a:rPr lang="en-US" altLang="ko-KR" sz="1400">
                <a:latin typeface="+mn-ea"/>
              </a:rPr>
              <a:t>ResNet152V2</a:t>
            </a:r>
          </a:p>
          <a:p>
            <a:pPr lvl="1"/>
            <a:r>
              <a:rPr lang="en-US" altLang="ko-KR" sz="1400">
                <a:latin typeface="+mn-ea"/>
              </a:rPr>
              <a:t>ResNet50V2</a:t>
            </a:r>
          </a:p>
          <a:p>
            <a:pPr lvl="1"/>
            <a:endParaRPr lang="en-US" altLang="ko-KR" sz="14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82D41B09-8FCE-048A-B1F8-1118F60AC59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664339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Application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Application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373640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Application</a:t>
            </a:r>
          </a:p>
          <a:p>
            <a:pPr lvl="1"/>
            <a:r>
              <a:rPr lang="en-US" altLang="ko-KR" sz="1400">
                <a:latin typeface="+mn-ea"/>
              </a:rPr>
              <a:t>RegNetX002</a:t>
            </a:r>
          </a:p>
          <a:p>
            <a:pPr lvl="1"/>
            <a:r>
              <a:rPr lang="en-US" altLang="ko-KR" sz="1400">
                <a:latin typeface="+mn-ea"/>
              </a:rPr>
              <a:t>RegNetX004</a:t>
            </a:r>
          </a:p>
          <a:p>
            <a:pPr lvl="1"/>
            <a:r>
              <a:rPr lang="en-US" altLang="ko-KR" sz="1400">
                <a:latin typeface="+mn-ea"/>
              </a:rPr>
              <a:t>RegNetX006</a:t>
            </a:r>
          </a:p>
          <a:p>
            <a:pPr lvl="1"/>
            <a:r>
              <a:rPr lang="en-US" altLang="ko-KR" sz="1400">
                <a:latin typeface="+mn-ea"/>
              </a:rPr>
              <a:t>RegNetX008</a:t>
            </a:r>
          </a:p>
          <a:p>
            <a:pPr lvl="1"/>
            <a:r>
              <a:rPr lang="en-US" altLang="ko-KR" sz="1400">
                <a:latin typeface="+mn-ea"/>
              </a:rPr>
              <a:t>RegNetX016</a:t>
            </a:r>
          </a:p>
          <a:p>
            <a:pPr lvl="1"/>
            <a:r>
              <a:rPr lang="en-US" altLang="ko-KR" sz="1400">
                <a:latin typeface="+mn-ea"/>
              </a:rPr>
              <a:t>RegNetX032</a:t>
            </a:r>
          </a:p>
          <a:p>
            <a:pPr lvl="1"/>
            <a:r>
              <a:rPr lang="en-US" altLang="ko-KR" sz="1400">
                <a:latin typeface="+mn-ea"/>
              </a:rPr>
              <a:t>RegNetX040</a:t>
            </a:r>
          </a:p>
          <a:p>
            <a:pPr lvl="1"/>
            <a:r>
              <a:rPr lang="en-US" altLang="ko-KR" sz="1400">
                <a:latin typeface="+mn-ea"/>
              </a:rPr>
              <a:t>RegNetX064</a:t>
            </a:r>
          </a:p>
          <a:p>
            <a:pPr lvl="1"/>
            <a:r>
              <a:rPr lang="en-US" altLang="ko-KR" sz="1400">
                <a:latin typeface="+mn-ea"/>
              </a:rPr>
              <a:t>RegNetX080</a:t>
            </a:r>
          </a:p>
          <a:p>
            <a:pPr lvl="1"/>
            <a:r>
              <a:rPr lang="en-US" altLang="ko-KR" sz="1400">
                <a:latin typeface="+mn-ea"/>
              </a:rPr>
              <a:t>RegNetX120</a:t>
            </a:r>
          </a:p>
          <a:p>
            <a:pPr lvl="1"/>
            <a:r>
              <a:rPr lang="en-US" altLang="ko-KR" sz="1400">
                <a:latin typeface="+mn-ea"/>
              </a:rPr>
              <a:t>RegNetX160</a:t>
            </a:r>
          </a:p>
          <a:p>
            <a:pPr lvl="1"/>
            <a:r>
              <a:rPr lang="en-US" altLang="ko-KR" sz="1400">
                <a:latin typeface="+mn-ea"/>
              </a:rPr>
              <a:t>RegNetX320</a:t>
            </a:r>
          </a:p>
          <a:p>
            <a:endParaRPr lang="en-US" altLang="ko-KR" sz="16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82D41B09-8FCE-048A-B1F8-1118F60AC59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307594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Application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Application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373640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Application</a:t>
            </a:r>
          </a:p>
          <a:p>
            <a:pPr lvl="1"/>
            <a:r>
              <a:rPr lang="en-US" altLang="ko-KR" sz="1400">
                <a:latin typeface="+mn-ea"/>
              </a:rPr>
              <a:t>RegNetY002</a:t>
            </a:r>
          </a:p>
          <a:p>
            <a:pPr lvl="1"/>
            <a:r>
              <a:rPr lang="en-US" altLang="ko-KR" sz="1400">
                <a:latin typeface="+mn-ea"/>
              </a:rPr>
              <a:t>RegNetY004</a:t>
            </a:r>
          </a:p>
          <a:p>
            <a:pPr lvl="1"/>
            <a:r>
              <a:rPr lang="en-US" altLang="ko-KR" sz="1400">
                <a:latin typeface="+mn-ea"/>
              </a:rPr>
              <a:t>RegNetY006</a:t>
            </a:r>
          </a:p>
          <a:p>
            <a:pPr lvl="1"/>
            <a:r>
              <a:rPr lang="en-US" altLang="ko-KR" sz="1400">
                <a:latin typeface="+mn-ea"/>
              </a:rPr>
              <a:t>RegNetY008</a:t>
            </a:r>
          </a:p>
          <a:p>
            <a:pPr lvl="1"/>
            <a:r>
              <a:rPr lang="en-US" altLang="ko-KR" sz="1400">
                <a:latin typeface="+mn-ea"/>
              </a:rPr>
              <a:t>RegNetY016</a:t>
            </a:r>
          </a:p>
          <a:p>
            <a:pPr lvl="1"/>
            <a:r>
              <a:rPr lang="en-US" altLang="ko-KR" sz="1400">
                <a:latin typeface="+mn-ea"/>
              </a:rPr>
              <a:t>RegNetY032</a:t>
            </a:r>
          </a:p>
          <a:p>
            <a:pPr lvl="1"/>
            <a:r>
              <a:rPr lang="en-US" altLang="ko-KR" sz="1400">
                <a:latin typeface="+mn-ea"/>
              </a:rPr>
              <a:t>RegNetY040</a:t>
            </a:r>
          </a:p>
          <a:p>
            <a:pPr lvl="1"/>
            <a:r>
              <a:rPr lang="en-US" altLang="ko-KR" sz="1400">
                <a:latin typeface="+mn-ea"/>
              </a:rPr>
              <a:t>RegNetY064</a:t>
            </a:r>
          </a:p>
          <a:p>
            <a:pPr lvl="1"/>
            <a:r>
              <a:rPr lang="en-US" altLang="ko-KR" sz="1400">
                <a:latin typeface="+mn-ea"/>
              </a:rPr>
              <a:t>RegNetY080</a:t>
            </a:r>
          </a:p>
          <a:p>
            <a:pPr lvl="1"/>
            <a:r>
              <a:rPr lang="en-US" altLang="ko-KR" sz="1400">
                <a:latin typeface="+mn-ea"/>
              </a:rPr>
              <a:t>RegNetY120</a:t>
            </a:r>
          </a:p>
          <a:p>
            <a:pPr lvl="1"/>
            <a:r>
              <a:rPr lang="en-US" altLang="ko-KR" sz="1400">
                <a:latin typeface="+mn-ea"/>
              </a:rPr>
              <a:t>RegNetY160</a:t>
            </a:r>
          </a:p>
          <a:p>
            <a:pPr lvl="1"/>
            <a:r>
              <a:rPr lang="en-US" altLang="ko-KR" sz="1400">
                <a:latin typeface="+mn-ea"/>
              </a:rPr>
              <a:t>RegNetY320</a:t>
            </a:r>
          </a:p>
          <a:p>
            <a:endParaRPr lang="en-US" altLang="ko-KR" sz="16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82D41B09-8FCE-048A-B1F8-1118F60AC59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00082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Dense, Conv, Pooling, RNN, LSTM 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525066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Layer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solidFill>
                  <a:srgbClr val="0070C0"/>
                </a:solidFill>
                <a:latin typeface="+mn-ea"/>
              </a:rPr>
              <a:t>Dense</a:t>
            </a:r>
            <a:r>
              <a:rPr lang="en-US" altLang="ko-KR" sz="1400">
                <a:latin typeface="+mn-ea"/>
              </a:rPr>
              <a:t>		: </a:t>
            </a:r>
            <a:r>
              <a:rPr lang="ko-KR" altLang="en-US" sz="1400">
                <a:latin typeface="+mn-ea"/>
              </a:rPr>
              <a:t>밀집망</a:t>
            </a:r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solidFill>
                  <a:srgbClr val="00B050"/>
                </a:solidFill>
                <a:latin typeface="+mn-ea"/>
              </a:rPr>
              <a:t>BatchNormalization</a:t>
            </a:r>
            <a:r>
              <a:rPr lang="en-US" altLang="ko-KR" sz="1400">
                <a:latin typeface="+mn-ea"/>
              </a:rPr>
              <a:t>	: Input data</a:t>
            </a:r>
            <a:r>
              <a:rPr lang="ko-KR" altLang="en-US" sz="1400">
                <a:latin typeface="+mn-ea"/>
              </a:rPr>
              <a:t>를 정규화</a:t>
            </a:r>
            <a:r>
              <a:rPr lang="en-US" altLang="ko-KR" sz="1400">
                <a:latin typeface="+mn-ea"/>
              </a:rPr>
              <a:t>.  </a:t>
            </a:r>
            <a:r>
              <a:rPr lang="ko-KR" altLang="en-US" sz="1400">
                <a:latin typeface="+mn-ea"/>
              </a:rPr>
              <a:t>학습 속도가 빨라짐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Normalization</a:t>
            </a:r>
          </a:p>
          <a:p>
            <a:pPr lvl="1"/>
            <a:r>
              <a:rPr lang="en-US" altLang="ko-KR" sz="1400">
                <a:latin typeface="+mn-ea"/>
              </a:rPr>
              <a:t>LayerNormalization</a:t>
            </a:r>
          </a:p>
          <a:p>
            <a:pPr lvl="1"/>
            <a:r>
              <a:rPr lang="en-US" altLang="ko-KR" sz="1400">
                <a:latin typeface="+mn-ea"/>
              </a:rPr>
              <a:t>UnitNormalization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solidFill>
                  <a:srgbClr val="00B050"/>
                </a:solidFill>
                <a:latin typeface="+mn-ea"/>
              </a:rPr>
              <a:t>Dropout</a:t>
            </a:r>
            <a:r>
              <a:rPr lang="en-US" altLang="ko-KR" sz="1400">
                <a:latin typeface="+mn-ea"/>
              </a:rPr>
              <a:t>		: </a:t>
            </a:r>
            <a:r>
              <a:rPr lang="ko-KR" altLang="en-US" sz="1400">
                <a:latin typeface="+mn-ea"/>
              </a:rPr>
              <a:t>샘플링 </a:t>
            </a:r>
            <a:r>
              <a:rPr lang="en-US" altLang="ko-KR" sz="1400">
                <a:latin typeface="+mn-ea"/>
              </a:rPr>
              <a:t>(</a:t>
            </a:r>
            <a:r>
              <a:rPr lang="ko-KR" altLang="en-US" sz="1400">
                <a:latin typeface="+mn-ea"/>
              </a:rPr>
              <a:t>일부 데이터 삭제</a:t>
            </a:r>
            <a:r>
              <a:rPr lang="en-US" altLang="ko-KR" sz="1400">
                <a:latin typeface="+mn-ea"/>
              </a:rPr>
              <a:t>)</a:t>
            </a:r>
          </a:p>
          <a:p>
            <a:pPr lvl="1"/>
            <a:r>
              <a:rPr lang="en-US" altLang="ko-KR" sz="1400">
                <a:latin typeface="+mn-ea"/>
              </a:rPr>
              <a:t>AlphaDropout</a:t>
            </a:r>
          </a:p>
          <a:p>
            <a:pPr lvl="1"/>
            <a:r>
              <a:rPr lang="en-US" altLang="ko-KR" sz="1400">
                <a:latin typeface="+mn-ea"/>
              </a:rPr>
              <a:t>SpatialDropout1D</a:t>
            </a:r>
          </a:p>
          <a:p>
            <a:pPr lvl="1"/>
            <a:r>
              <a:rPr lang="en-US" altLang="ko-KR" sz="1400">
                <a:latin typeface="+mn-ea"/>
              </a:rPr>
              <a:t>SpatialDropout2D</a:t>
            </a:r>
          </a:p>
          <a:p>
            <a:pPr lvl="1"/>
            <a:r>
              <a:rPr lang="en-US" altLang="ko-KR" sz="1400">
                <a:latin typeface="+mn-ea"/>
              </a:rPr>
              <a:t>SpatialDropout3D</a:t>
            </a:r>
          </a:p>
          <a:p>
            <a:pPr lvl="1"/>
            <a:r>
              <a:rPr lang="en-US" altLang="ko-KR" sz="1400">
                <a:latin typeface="+mn-ea"/>
              </a:rPr>
              <a:t>GaussianDropout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UpSampling1D</a:t>
            </a:r>
          </a:p>
          <a:p>
            <a:pPr lvl="1"/>
            <a:r>
              <a:rPr lang="en-US" altLang="ko-KR" sz="1400">
                <a:latin typeface="+mn-ea"/>
              </a:rPr>
              <a:t>UpSampling2D</a:t>
            </a:r>
          </a:p>
          <a:p>
            <a:pPr lvl="1"/>
            <a:r>
              <a:rPr lang="en-US" altLang="ko-KR" sz="1400">
                <a:latin typeface="+mn-ea"/>
              </a:rPr>
              <a:t>UpSampling3D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solidFill>
                  <a:srgbClr val="00B050"/>
                </a:solidFill>
                <a:latin typeface="+mn-ea"/>
              </a:rPr>
              <a:t>Flatten</a:t>
            </a:r>
            <a:r>
              <a:rPr lang="en-US" altLang="ko-KR" sz="1400">
                <a:latin typeface="+mn-ea"/>
              </a:rPr>
              <a:t> 		: </a:t>
            </a:r>
            <a:r>
              <a:rPr lang="ko-KR" altLang="en-US" sz="1400">
                <a:latin typeface="+mn-ea"/>
              </a:rPr>
              <a:t>평탄화</a:t>
            </a:r>
            <a:r>
              <a:rPr lang="en-US" altLang="ko-KR" sz="1400">
                <a:latin typeface="+mn-ea"/>
              </a:rPr>
              <a:t>. </a:t>
            </a:r>
            <a:r>
              <a:rPr lang="ko-KR" altLang="en-US" sz="1400">
                <a:latin typeface="+mn-ea"/>
              </a:rPr>
              <a:t>다 차원 데이터를 </a:t>
            </a:r>
            <a:r>
              <a:rPr lang="en-US" altLang="ko-KR" sz="1400">
                <a:latin typeface="+mn-ea"/>
              </a:rPr>
              <a:t>1</a:t>
            </a:r>
            <a:r>
              <a:rPr lang="ko-KR" altLang="en-US" sz="1400">
                <a:latin typeface="+mn-ea"/>
              </a:rPr>
              <a:t>차원으로 가공</a:t>
            </a:r>
            <a:endParaRPr lang="en-US" altLang="ko-KR" sz="14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82D41B09-8FCE-048A-B1F8-1118F60AC59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sp>
        <p:nvSpPr>
          <p:cNvPr id="3" name="내용 개체 틀 4">
            <a:extLst>
              <a:ext uri="{FF2B5EF4-FFF2-40B4-BE49-F238E27FC236}">
                <a16:creationId xmlns:a16="http://schemas.microsoft.com/office/drawing/2014/main" id="{956904A5-0BAE-8431-A1EA-C0D39E55EF39}"/>
              </a:ext>
            </a:extLst>
          </p:cNvPr>
          <p:cNvSpPr txBox="1">
            <a:spLocks/>
          </p:cNvSpPr>
          <p:nvPr/>
        </p:nvSpPr>
        <p:spPr>
          <a:xfrm>
            <a:off x="6969124" y="1427260"/>
            <a:ext cx="255624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563" indent="-182563"/>
            <a:r>
              <a:rPr lang="en-US" altLang="ko-KR" sz="1200">
                <a:latin typeface="+mn-ea"/>
              </a:rPr>
              <a:t>Dense : 1</a:t>
            </a:r>
            <a:r>
              <a:rPr lang="ko-KR" altLang="en-US" sz="1200">
                <a:latin typeface="+mn-ea"/>
              </a:rPr>
              <a:t>차원 벡터 처리</a:t>
            </a:r>
            <a:endParaRPr lang="en-US" altLang="ko-KR" sz="12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6788912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Application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Application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477053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Application</a:t>
            </a:r>
          </a:p>
          <a:p>
            <a:pPr lvl="1"/>
            <a:r>
              <a:rPr lang="en-US" altLang="ko-KR" sz="1400">
                <a:latin typeface="+mn-ea"/>
              </a:rPr>
              <a:t>EfficientNetB0</a:t>
            </a:r>
          </a:p>
          <a:p>
            <a:pPr lvl="1"/>
            <a:r>
              <a:rPr lang="en-US" altLang="ko-KR" sz="1400">
                <a:latin typeface="+mn-ea"/>
              </a:rPr>
              <a:t>EfficientNetB1</a:t>
            </a:r>
          </a:p>
          <a:p>
            <a:pPr lvl="1"/>
            <a:r>
              <a:rPr lang="en-US" altLang="ko-KR" sz="1400">
                <a:latin typeface="+mn-ea"/>
              </a:rPr>
              <a:t>EfficientNetB2</a:t>
            </a:r>
          </a:p>
          <a:p>
            <a:pPr lvl="1"/>
            <a:r>
              <a:rPr lang="en-US" altLang="ko-KR" sz="1400">
                <a:latin typeface="+mn-ea"/>
              </a:rPr>
              <a:t>EfficientNetB3</a:t>
            </a:r>
          </a:p>
          <a:p>
            <a:pPr lvl="1"/>
            <a:r>
              <a:rPr lang="en-US" altLang="ko-KR" sz="1400">
                <a:latin typeface="+mn-ea"/>
              </a:rPr>
              <a:t>EfficientNetB4</a:t>
            </a:r>
          </a:p>
          <a:p>
            <a:pPr lvl="1"/>
            <a:r>
              <a:rPr lang="en-US" altLang="ko-KR" sz="1400">
                <a:latin typeface="+mn-ea"/>
              </a:rPr>
              <a:t>EfficientNetB5</a:t>
            </a:r>
          </a:p>
          <a:p>
            <a:pPr lvl="1"/>
            <a:r>
              <a:rPr lang="en-US" altLang="ko-KR" sz="1400">
                <a:latin typeface="+mn-ea"/>
              </a:rPr>
              <a:t>EfficientNetB6</a:t>
            </a:r>
          </a:p>
          <a:p>
            <a:pPr lvl="1"/>
            <a:r>
              <a:rPr lang="en-US" altLang="ko-KR" sz="1400">
                <a:latin typeface="+mn-ea"/>
              </a:rPr>
              <a:t>EfficientNetB7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EfficientNetV2B0</a:t>
            </a:r>
          </a:p>
          <a:p>
            <a:pPr lvl="1"/>
            <a:r>
              <a:rPr lang="en-US" altLang="ko-KR" sz="1400">
                <a:latin typeface="+mn-ea"/>
              </a:rPr>
              <a:t>EfficientNetV2B1</a:t>
            </a:r>
          </a:p>
          <a:p>
            <a:pPr lvl="1"/>
            <a:r>
              <a:rPr lang="en-US" altLang="ko-KR" sz="1400">
                <a:latin typeface="+mn-ea"/>
              </a:rPr>
              <a:t>EfficientNetV2B2</a:t>
            </a:r>
          </a:p>
          <a:p>
            <a:pPr lvl="1"/>
            <a:r>
              <a:rPr lang="en-US" altLang="ko-KR" sz="1400">
                <a:latin typeface="+mn-ea"/>
              </a:rPr>
              <a:t>EfficientNetV2B3</a:t>
            </a:r>
          </a:p>
          <a:p>
            <a:pPr lvl="1"/>
            <a:r>
              <a:rPr lang="en-US" altLang="ko-KR" sz="1400">
                <a:latin typeface="+mn-ea"/>
              </a:rPr>
              <a:t>EfficientNetV2L</a:t>
            </a:r>
          </a:p>
          <a:p>
            <a:pPr lvl="1"/>
            <a:r>
              <a:rPr lang="en-US" altLang="ko-KR" sz="1400">
                <a:latin typeface="+mn-ea"/>
              </a:rPr>
              <a:t>EfficientNetV2M</a:t>
            </a:r>
          </a:p>
          <a:p>
            <a:pPr lvl="1"/>
            <a:r>
              <a:rPr lang="en-US" altLang="ko-KR" sz="1400">
                <a:latin typeface="+mn-ea"/>
              </a:rPr>
              <a:t>EfficientNetV2S</a:t>
            </a:r>
          </a:p>
          <a:p>
            <a:endParaRPr lang="en-US" altLang="ko-KR" sz="16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82D41B09-8FCE-048A-B1F8-1118F60AC59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846097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Application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Application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369947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Application</a:t>
            </a:r>
          </a:p>
          <a:p>
            <a:pPr lvl="1"/>
            <a:r>
              <a:rPr lang="en-US" altLang="ko-KR" sz="1400">
                <a:latin typeface="+mn-ea"/>
              </a:rPr>
              <a:t>MobileNet</a:t>
            </a:r>
          </a:p>
          <a:p>
            <a:pPr lvl="1"/>
            <a:r>
              <a:rPr lang="en-US" altLang="ko-KR" sz="1400">
                <a:latin typeface="+mn-ea"/>
              </a:rPr>
              <a:t>MobileNetV2</a:t>
            </a:r>
          </a:p>
          <a:p>
            <a:pPr lvl="1"/>
            <a:r>
              <a:rPr lang="en-US" altLang="ko-KR" sz="1400">
                <a:latin typeface="+mn-ea"/>
              </a:rPr>
              <a:t>MobileNetV3Large</a:t>
            </a:r>
          </a:p>
          <a:p>
            <a:pPr lvl="1"/>
            <a:r>
              <a:rPr lang="en-US" altLang="ko-KR" sz="1400">
                <a:latin typeface="+mn-ea"/>
              </a:rPr>
              <a:t>MobileNetV3Small</a:t>
            </a:r>
          </a:p>
          <a:p>
            <a:pPr lvl="1"/>
            <a:r>
              <a:rPr lang="en-US" altLang="ko-KR" sz="1400">
                <a:latin typeface="+mn-ea"/>
              </a:rPr>
              <a:t>mobilenet</a:t>
            </a:r>
          </a:p>
          <a:p>
            <a:pPr lvl="1"/>
            <a:r>
              <a:rPr lang="en-US" altLang="ko-KR" sz="1400">
                <a:latin typeface="+mn-ea"/>
              </a:rPr>
              <a:t>mobilenet_v2</a:t>
            </a:r>
          </a:p>
          <a:p>
            <a:pPr lvl="1"/>
            <a:r>
              <a:rPr lang="en-US" altLang="ko-KR" sz="1400">
                <a:latin typeface="+mn-ea"/>
              </a:rPr>
              <a:t>mobilenet_v3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vgg16</a:t>
            </a:r>
          </a:p>
          <a:p>
            <a:pPr lvl="1"/>
            <a:r>
              <a:rPr lang="en-US" altLang="ko-KR" sz="1400">
                <a:latin typeface="+mn-ea"/>
              </a:rPr>
              <a:t>vgg19</a:t>
            </a:r>
          </a:p>
          <a:p>
            <a:pPr lvl="1"/>
            <a:r>
              <a:rPr lang="en-US" altLang="ko-KR" sz="1400">
                <a:latin typeface="+mn-ea"/>
              </a:rPr>
              <a:t>VGG16</a:t>
            </a:r>
          </a:p>
          <a:p>
            <a:pPr lvl="1"/>
            <a:r>
              <a:rPr lang="en-US" altLang="ko-KR" sz="1400">
                <a:latin typeface="+mn-ea"/>
              </a:rPr>
              <a:t>VGG19</a:t>
            </a:r>
          </a:p>
          <a:p>
            <a:pPr lvl="1"/>
            <a:endParaRPr lang="en-US" altLang="ko-KR" sz="14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82D41B09-8FCE-048A-B1F8-1118F60AC59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242042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Application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Application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421653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Application</a:t>
            </a:r>
          </a:p>
          <a:p>
            <a:pPr lvl="1"/>
            <a:r>
              <a:rPr lang="en-US" altLang="ko-KR" sz="1400">
                <a:latin typeface="+mn-ea"/>
              </a:rPr>
              <a:t>xception</a:t>
            </a:r>
          </a:p>
          <a:p>
            <a:pPr lvl="1"/>
            <a:r>
              <a:rPr lang="en-US" altLang="ko-KR" sz="1400">
                <a:latin typeface="+mn-ea"/>
              </a:rPr>
              <a:t>Xception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inception_resnet_v2</a:t>
            </a:r>
          </a:p>
          <a:p>
            <a:pPr lvl="1"/>
            <a:r>
              <a:rPr lang="en-US" altLang="ko-KR" sz="1400">
                <a:latin typeface="+mn-ea"/>
              </a:rPr>
              <a:t>inception_v3</a:t>
            </a:r>
          </a:p>
          <a:p>
            <a:pPr lvl="1"/>
            <a:r>
              <a:rPr lang="en-US" altLang="ko-KR" sz="1400">
                <a:latin typeface="+mn-ea"/>
              </a:rPr>
              <a:t>InceptionResNetV2</a:t>
            </a:r>
          </a:p>
          <a:p>
            <a:pPr lvl="1"/>
            <a:r>
              <a:rPr lang="en-US" altLang="ko-KR" sz="1400">
                <a:latin typeface="+mn-ea"/>
              </a:rPr>
              <a:t>InceptionV3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convnext</a:t>
            </a:r>
          </a:p>
          <a:p>
            <a:pPr lvl="1"/>
            <a:r>
              <a:rPr lang="en-US" altLang="ko-KR" sz="1400">
                <a:latin typeface="+mn-ea"/>
              </a:rPr>
              <a:t>densenet</a:t>
            </a:r>
          </a:p>
          <a:p>
            <a:pPr lvl="1"/>
            <a:r>
              <a:rPr lang="en-US" altLang="ko-KR" sz="1400">
                <a:latin typeface="+mn-ea"/>
              </a:rPr>
              <a:t>efficientnet</a:t>
            </a:r>
          </a:p>
          <a:p>
            <a:pPr lvl="1"/>
            <a:r>
              <a:rPr lang="en-US" altLang="ko-KR" sz="1400">
                <a:latin typeface="+mn-ea"/>
              </a:rPr>
              <a:t>efficientnet_v2</a:t>
            </a:r>
          </a:p>
          <a:p>
            <a:pPr lvl="1"/>
            <a:r>
              <a:rPr lang="en-US" altLang="ko-KR" sz="1400">
                <a:latin typeface="+mn-ea"/>
              </a:rPr>
              <a:t>imagenet_utils</a:t>
            </a:r>
          </a:p>
          <a:p>
            <a:pPr lvl="1"/>
            <a:r>
              <a:rPr lang="en-US" altLang="ko-KR" sz="1400">
                <a:latin typeface="+mn-ea"/>
              </a:rPr>
              <a:t>nasnet</a:t>
            </a:r>
          </a:p>
          <a:p>
            <a:pPr lvl="1"/>
            <a:r>
              <a:rPr lang="en-US" altLang="ko-KR" sz="1400">
                <a:latin typeface="+mn-ea"/>
              </a:rPr>
              <a:t>regnet</a:t>
            </a: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82D41B09-8FCE-048A-B1F8-1118F60AC59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267849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Application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Application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399494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Application</a:t>
            </a:r>
          </a:p>
          <a:p>
            <a:pPr lvl="1"/>
            <a:r>
              <a:rPr lang="en-US" altLang="ko-KR" sz="1400">
                <a:latin typeface="+mn-ea"/>
              </a:rPr>
              <a:t>ConvNeXtBase</a:t>
            </a:r>
          </a:p>
          <a:p>
            <a:pPr lvl="1"/>
            <a:r>
              <a:rPr lang="en-US" altLang="ko-KR" sz="1400">
                <a:latin typeface="+mn-ea"/>
              </a:rPr>
              <a:t>ConvNeXtLarge</a:t>
            </a:r>
          </a:p>
          <a:p>
            <a:pPr lvl="1"/>
            <a:r>
              <a:rPr lang="en-US" altLang="ko-KR" sz="1400">
                <a:latin typeface="+mn-ea"/>
              </a:rPr>
              <a:t>ConvNeXtSmall</a:t>
            </a:r>
          </a:p>
          <a:p>
            <a:pPr lvl="1"/>
            <a:r>
              <a:rPr lang="en-US" altLang="ko-KR" sz="1400">
                <a:latin typeface="+mn-ea"/>
              </a:rPr>
              <a:t>ConvNeXtTiny</a:t>
            </a:r>
          </a:p>
          <a:p>
            <a:pPr lvl="1"/>
            <a:r>
              <a:rPr lang="en-US" altLang="ko-KR" sz="1400">
                <a:latin typeface="+mn-ea"/>
              </a:rPr>
              <a:t>ConvNeXtXLarge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DenseNet121</a:t>
            </a:r>
          </a:p>
          <a:p>
            <a:pPr lvl="1"/>
            <a:r>
              <a:rPr lang="en-US" altLang="ko-KR" sz="1400">
                <a:latin typeface="+mn-ea"/>
              </a:rPr>
              <a:t>DenseNet169</a:t>
            </a:r>
          </a:p>
          <a:p>
            <a:pPr lvl="1"/>
            <a:r>
              <a:rPr lang="en-US" altLang="ko-KR" sz="1400">
                <a:latin typeface="+mn-ea"/>
              </a:rPr>
              <a:t>DenseNet201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NASNetLarge</a:t>
            </a:r>
          </a:p>
          <a:p>
            <a:pPr lvl="1"/>
            <a:r>
              <a:rPr lang="en-US" altLang="ko-KR" sz="1400">
                <a:latin typeface="+mn-ea"/>
              </a:rPr>
              <a:t>NASNetMobile</a:t>
            </a:r>
          </a:p>
          <a:p>
            <a:pPr lvl="1"/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82D41B09-8FCE-048A-B1F8-1118F60AC59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948733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Application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Model</a:t>
            </a:r>
            <a:r>
              <a:rPr lang="ko-KR" altLang="en-US" sz="1600">
                <a:latin typeface="+mn-ea"/>
              </a:rPr>
              <a:t>과 </a:t>
            </a:r>
            <a:r>
              <a:rPr lang="en-US" altLang="ko-KR" sz="1600">
                <a:latin typeface="+mn-ea"/>
              </a:rPr>
              <a:t>Application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89255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Application </a:t>
            </a:r>
            <a:r>
              <a:rPr lang="ko-KR" altLang="en-US" sz="1600">
                <a:latin typeface="+mn-ea"/>
              </a:rPr>
              <a:t>전체를 재사용</a:t>
            </a:r>
            <a:endParaRPr lang="en-US" altLang="ko-KR" sz="16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Capsule : Application</a:t>
            </a:r>
            <a:r>
              <a:rPr lang="ko-KR" altLang="en-US" sz="1400">
                <a:latin typeface="+mn-ea"/>
              </a:rPr>
              <a:t>을 하나의 </a:t>
            </a:r>
            <a:r>
              <a:rPr lang="en-US" altLang="ko-KR" sz="1400">
                <a:latin typeface="+mn-ea"/>
              </a:rPr>
              <a:t>layout</a:t>
            </a:r>
            <a:r>
              <a:rPr lang="ko-KR" altLang="en-US" sz="1400">
                <a:latin typeface="+mn-ea"/>
              </a:rPr>
              <a:t>로 사용</a:t>
            </a:r>
            <a:endParaRPr lang="en-US" altLang="ko-KR" sz="140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E5A25E7B-1944-5B98-0FA6-E1ADAD83F9D6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160695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Application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Model</a:t>
            </a:r>
            <a:r>
              <a:rPr lang="ko-KR" altLang="en-US" sz="1600">
                <a:latin typeface="+mn-ea"/>
              </a:rPr>
              <a:t>과 </a:t>
            </a:r>
            <a:r>
              <a:rPr lang="en-US" altLang="ko-KR" sz="1600">
                <a:latin typeface="+mn-ea"/>
              </a:rPr>
              <a:t>Application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240065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Application </a:t>
            </a:r>
            <a:r>
              <a:rPr lang="ko-KR" altLang="en-US" sz="1600">
                <a:latin typeface="+mn-ea"/>
              </a:rPr>
              <a:t>일부를 재활용</a:t>
            </a:r>
            <a:endParaRPr lang="en-US" altLang="ko-KR" sz="16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유사한 문제를 해결하는데 기존에 존재하는 </a:t>
            </a:r>
            <a:r>
              <a:rPr lang="en-US" altLang="ko-KR" sz="1400">
                <a:latin typeface="+mn-ea"/>
              </a:rPr>
              <a:t>application</a:t>
            </a:r>
            <a:r>
              <a:rPr lang="ko-KR" altLang="en-US" sz="1400">
                <a:latin typeface="+mn-ea"/>
              </a:rPr>
              <a:t>을 재활용</a:t>
            </a:r>
            <a:endParaRPr lang="en-US" altLang="ko-KR" sz="1400">
              <a:latin typeface="+mn-ea"/>
            </a:endParaRPr>
          </a:p>
          <a:p>
            <a:pPr lvl="2"/>
            <a:r>
              <a:rPr lang="en-US" altLang="ko-KR" sz="1400">
                <a:latin typeface="+mn-ea"/>
              </a:rPr>
              <a:t>model</a:t>
            </a:r>
            <a:r>
              <a:rPr lang="ko-KR" altLang="en-US" sz="1400">
                <a:latin typeface="+mn-ea"/>
              </a:rPr>
              <a:t>의 일부를 삭제 후 추가</a:t>
            </a:r>
            <a:endParaRPr lang="en-US" altLang="ko-KR" sz="1400">
              <a:latin typeface="+mn-ea"/>
            </a:endParaRPr>
          </a:p>
          <a:p>
            <a:pPr lvl="2"/>
            <a:r>
              <a:rPr lang="en-US" altLang="ko-KR" sz="1400">
                <a:latin typeface="+mn-ea"/>
              </a:rPr>
              <a:t>weigh</a:t>
            </a:r>
            <a:r>
              <a:rPr lang="ko-KR" altLang="en-US" sz="1400">
                <a:latin typeface="+mn-ea"/>
              </a:rPr>
              <a:t>의 일부를 삭제 후 추가</a:t>
            </a:r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학습에 필요한 충분한 데이터가 없는 경우 사용 가능</a:t>
            </a:r>
            <a:endParaRPr lang="en-US" altLang="ko-KR" sz="1400">
              <a:latin typeface="+mn-ea"/>
            </a:endParaRPr>
          </a:p>
          <a:p>
            <a:pPr lvl="1"/>
            <a:r>
              <a:rPr lang="ko-KR" altLang="en-US" sz="1400">
                <a:latin typeface="+mn-ea"/>
              </a:rPr>
              <a:t>이미지를 </a:t>
            </a:r>
            <a:r>
              <a:rPr lang="en-US" altLang="ko-KR" sz="1400">
                <a:latin typeface="+mn-ea"/>
              </a:rPr>
              <a:t>100</a:t>
            </a:r>
            <a:r>
              <a:rPr lang="ko-KR" altLang="en-US" sz="1400">
                <a:latin typeface="+mn-ea"/>
              </a:rPr>
              <a:t>가지로 분류하는 </a:t>
            </a:r>
            <a:r>
              <a:rPr lang="en-US" altLang="ko-KR" sz="1400">
                <a:latin typeface="+mn-ea"/>
              </a:rPr>
              <a:t>application</a:t>
            </a:r>
            <a:r>
              <a:rPr lang="ko-KR" altLang="en-US" sz="1400">
                <a:latin typeface="+mn-ea"/>
              </a:rPr>
              <a:t>이 있는데 이를 재활용하여 </a:t>
            </a:r>
            <a:r>
              <a:rPr lang="en-US" altLang="ko-KR" sz="1400">
                <a:latin typeface="+mn-ea"/>
              </a:rPr>
              <a:t>200</a:t>
            </a:r>
            <a:r>
              <a:rPr lang="ko-KR" altLang="en-US" sz="1400">
                <a:latin typeface="+mn-ea"/>
              </a:rPr>
              <a:t>가지로 분류하는 </a:t>
            </a:r>
            <a:r>
              <a:rPr lang="en-US" altLang="ko-KR" sz="1400">
                <a:latin typeface="+mn-ea"/>
              </a:rPr>
              <a:t>application</a:t>
            </a:r>
            <a:r>
              <a:rPr lang="ko-KR" altLang="en-US" sz="1400">
                <a:latin typeface="+mn-ea"/>
              </a:rPr>
              <a:t>을 만들려고 하는 경우</a:t>
            </a:r>
            <a:endParaRPr lang="en-US" altLang="ko-KR" sz="140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E5A25E7B-1944-5B98-0FA6-E1ADAD83F9D6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56515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978AE98-E0B0-5B3D-3812-E47E4FFB20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9183" y="998522"/>
            <a:ext cx="5338616" cy="2040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Application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Model</a:t>
            </a:r>
            <a:r>
              <a:rPr lang="ko-KR" altLang="en-US" sz="1600">
                <a:latin typeface="+mn-ea"/>
              </a:rPr>
              <a:t>과 </a:t>
            </a:r>
            <a:r>
              <a:rPr lang="en-US" altLang="ko-KR" sz="1600">
                <a:latin typeface="+mn-ea"/>
              </a:rPr>
              <a:t>Application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425347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Model</a:t>
            </a:r>
            <a:r>
              <a:rPr lang="ko-KR" altLang="en-US" sz="1600">
                <a:latin typeface="+mn-ea"/>
              </a:rPr>
              <a:t>과 </a:t>
            </a:r>
            <a:r>
              <a:rPr lang="en-US" altLang="ko-KR" sz="1600">
                <a:latin typeface="+mn-ea"/>
              </a:rPr>
              <a:t>Application</a:t>
            </a:r>
            <a:endParaRPr lang="en-US" altLang="ko-KR" sz="1600" dirty="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Model</a:t>
            </a:r>
            <a:r>
              <a:rPr lang="ko-KR" altLang="en-US" sz="1400">
                <a:latin typeface="+mn-ea"/>
              </a:rPr>
              <a:t>을 여러 개 결합</a:t>
            </a:r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x</a:t>
            </a:r>
            <a:r>
              <a:rPr lang="ko-KR" altLang="en-US" sz="1400" dirty="0">
                <a:latin typeface="+mn-ea"/>
              </a:rPr>
              <a:t>를 생성</a:t>
            </a:r>
            <a:endParaRPr lang="en-US" altLang="ko-KR" sz="1400" dirty="0">
              <a:latin typeface="+mn-ea"/>
            </a:endParaRPr>
          </a:p>
          <a:p>
            <a:pPr lvl="2"/>
            <a:r>
              <a:rPr lang="en-US" altLang="ko-KR" sz="1400" dirty="0">
                <a:latin typeface="+mn-ea"/>
              </a:rPr>
              <a:t>GAN (Generative Adversarial Networks, </a:t>
            </a:r>
            <a:r>
              <a:rPr lang="ko-KR" altLang="en-US" sz="1400" dirty="0" err="1">
                <a:latin typeface="+mn-ea"/>
              </a:rPr>
              <a:t>생성적</a:t>
            </a:r>
            <a:r>
              <a:rPr lang="ko-KR" altLang="en-US" sz="1400" dirty="0">
                <a:latin typeface="+mn-ea"/>
              </a:rPr>
              <a:t> 적대 신경망</a:t>
            </a:r>
            <a:r>
              <a:rPr lang="en-US" altLang="ko-KR" sz="1400" dirty="0">
                <a:latin typeface="+mn-ea"/>
              </a:rPr>
              <a:t>)</a:t>
            </a:r>
          </a:p>
          <a:p>
            <a:pPr lvl="3"/>
            <a:r>
              <a:rPr lang="ko-KR" altLang="en-US" sz="1400" b="1" dirty="0">
                <a:solidFill>
                  <a:srgbClr val="0070C0"/>
                </a:solidFill>
                <a:latin typeface="+mn-ea"/>
              </a:rPr>
              <a:t>생성기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(New)</a:t>
            </a:r>
            <a:r>
              <a:rPr lang="ko-KR" altLang="en-US" sz="1400" dirty="0">
                <a:latin typeface="+mn-ea"/>
              </a:rPr>
              <a:t>  </a:t>
            </a:r>
            <a:r>
              <a:rPr lang="en-US" altLang="ko-KR" sz="1400" dirty="0">
                <a:latin typeface="+mn-ea"/>
                <a:sym typeface="Wingdings" pitchFamily="2" charset="2"/>
              </a:rPr>
              <a:t></a:t>
            </a:r>
            <a:r>
              <a:rPr lang="ko-KR" altLang="en-US" sz="1400" dirty="0">
                <a:latin typeface="+mn-ea"/>
                <a:sym typeface="Wingdings" pitchFamily="2" charset="2"/>
              </a:rPr>
              <a:t>  판별기</a:t>
            </a:r>
            <a:endParaRPr lang="en-US" altLang="ko-KR" sz="1400" dirty="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y</a:t>
            </a:r>
            <a:r>
              <a:rPr lang="ko-KR" altLang="en-US" sz="1400">
                <a:latin typeface="+mn-ea"/>
              </a:rPr>
              <a:t>로 </a:t>
            </a:r>
            <a:r>
              <a:rPr lang="en-US" altLang="ko-KR" sz="1400">
                <a:latin typeface="+mn-ea"/>
              </a:rPr>
              <a:t>x</a:t>
            </a:r>
            <a:r>
              <a:rPr lang="ko-KR" altLang="en-US" sz="1400">
                <a:latin typeface="+mn-ea"/>
              </a:rPr>
              <a:t>를 생성</a:t>
            </a:r>
            <a:endParaRPr lang="en-US" altLang="ko-KR" sz="1400">
              <a:latin typeface="+mn-ea"/>
            </a:endParaRPr>
          </a:p>
          <a:p>
            <a:pPr lvl="2"/>
            <a:r>
              <a:rPr lang="en-US" altLang="ko-KR" sz="1400">
                <a:latin typeface="+mn-ea"/>
              </a:rPr>
              <a:t>AutoEncoder : </a:t>
            </a:r>
            <a:r>
              <a:rPr lang="ko-KR" altLang="en-US" sz="1400">
                <a:latin typeface="+mn-ea"/>
              </a:rPr>
              <a:t>인코더</a:t>
            </a:r>
            <a:r>
              <a:rPr lang="en-US" altLang="ko-KR" sz="1400">
                <a:latin typeface="+mn-ea"/>
              </a:rPr>
              <a:t>-</a:t>
            </a:r>
            <a:r>
              <a:rPr lang="ko-KR" altLang="en-US" sz="1400">
                <a:latin typeface="+mn-ea"/>
              </a:rPr>
              <a:t>디코더</a:t>
            </a:r>
            <a:endParaRPr lang="en-US" altLang="ko-KR" sz="1400">
              <a:latin typeface="+mn-ea"/>
            </a:endParaRPr>
          </a:p>
          <a:p>
            <a:pPr lvl="2"/>
            <a:r>
              <a:rPr lang="en-US" altLang="ko-KR" sz="1400">
                <a:latin typeface="+mn-ea"/>
              </a:rPr>
              <a:t>x = f’(y)		: </a:t>
            </a:r>
            <a:r>
              <a:rPr lang="ko-KR" altLang="en-US" sz="1400">
                <a:latin typeface="+mn-ea"/>
              </a:rPr>
              <a:t>전치 함수</a:t>
            </a:r>
            <a:endParaRPr lang="en-US" altLang="ko-KR" sz="1400">
              <a:latin typeface="+mn-ea"/>
            </a:endParaRPr>
          </a:p>
          <a:p>
            <a:pPr lvl="2"/>
            <a:r>
              <a:rPr lang="ko-KR" altLang="en-US" sz="1400">
                <a:latin typeface="+mn-ea"/>
              </a:rPr>
              <a:t>인코더  </a:t>
            </a:r>
            <a:r>
              <a:rPr lang="en-US" altLang="ko-KR" sz="1400">
                <a:latin typeface="+mn-ea"/>
                <a:sym typeface="Wingdings" pitchFamily="2" charset="2"/>
              </a:rPr>
              <a:t></a:t>
            </a:r>
            <a:r>
              <a:rPr lang="ko-KR" altLang="en-US" sz="1400">
                <a:latin typeface="+mn-ea"/>
                <a:sym typeface="Wingdings" pitchFamily="2" charset="2"/>
              </a:rPr>
              <a:t>  </a:t>
            </a:r>
            <a:r>
              <a:rPr lang="ko-KR" altLang="en-US" sz="1400" b="1">
                <a:solidFill>
                  <a:srgbClr val="0070C0"/>
                </a:solidFill>
                <a:latin typeface="+mn-ea"/>
                <a:sym typeface="Wingdings" pitchFamily="2" charset="2"/>
              </a:rPr>
              <a:t>디코더</a:t>
            </a:r>
            <a:r>
              <a:rPr lang="en-US" altLang="ko-KR" sz="1400">
                <a:latin typeface="+mn-ea"/>
                <a:sym typeface="Wingdings" pitchFamily="2" charset="2"/>
              </a:rPr>
              <a:t> (New)</a:t>
            </a:r>
            <a:endParaRPr lang="en-US" altLang="ko-KR" sz="1600">
              <a:latin typeface="+mn-ea"/>
            </a:endParaRPr>
          </a:p>
          <a:p>
            <a:pPr lvl="2"/>
            <a:endParaRPr lang="en-US" altLang="ko-KR" sz="14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E5A25E7B-1944-5B98-0FA6-E1ADAD83F9D6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55668B6-9249-D6AC-827C-FE9F949471F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970" y="5118649"/>
            <a:ext cx="1489749" cy="112601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D3C0B65-E01B-6706-B9A9-050792C7F4C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7093" y="5118649"/>
            <a:ext cx="1489749" cy="1126018"/>
          </a:xfrm>
          <a:prstGeom prst="rect">
            <a:avLst/>
          </a:prstGeom>
        </p:spPr>
      </p:pic>
      <p:sp>
        <p:nvSpPr>
          <p:cNvPr id="7" name="내용 개체 틀 4">
            <a:extLst>
              <a:ext uri="{FF2B5EF4-FFF2-40B4-BE49-F238E27FC236}">
                <a16:creationId xmlns:a16="http://schemas.microsoft.com/office/drawing/2014/main" id="{6FA0D524-123D-7974-2003-988190BA846B}"/>
              </a:ext>
            </a:extLst>
          </p:cNvPr>
          <p:cNvSpPr txBox="1">
            <a:spLocks/>
          </p:cNvSpPr>
          <p:nvPr/>
        </p:nvSpPr>
        <p:spPr>
          <a:xfrm>
            <a:off x="422970" y="6244667"/>
            <a:ext cx="1489749" cy="43088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ko-KR" altLang="en-US" sz="1000">
                <a:latin typeface="+mn-ea"/>
              </a:rPr>
              <a:t>인코더</a:t>
            </a:r>
            <a:endParaRPr lang="en-US" altLang="ko-KR" sz="1000">
              <a:latin typeface="+mn-ea"/>
            </a:endParaRPr>
          </a:p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ko-KR" sz="1000">
                <a:latin typeface="+mn-ea"/>
              </a:rPr>
              <a:t>(</a:t>
            </a:r>
            <a:r>
              <a:rPr lang="ko-KR" altLang="en-US" sz="1000">
                <a:latin typeface="+mn-ea"/>
              </a:rPr>
              <a:t>판별기에 해당</a:t>
            </a:r>
            <a:r>
              <a:rPr lang="en-US" altLang="ko-KR" sz="1000">
                <a:latin typeface="+mn-ea"/>
              </a:rPr>
              <a:t>)</a:t>
            </a:r>
            <a:endParaRPr lang="en-US" altLang="ko-KR" sz="1000" dirty="0">
              <a:latin typeface="+mn-ea"/>
            </a:endParaRPr>
          </a:p>
        </p:txBody>
      </p:sp>
      <p:sp>
        <p:nvSpPr>
          <p:cNvPr id="8" name="내용 개체 틀 4">
            <a:extLst>
              <a:ext uri="{FF2B5EF4-FFF2-40B4-BE49-F238E27FC236}">
                <a16:creationId xmlns:a16="http://schemas.microsoft.com/office/drawing/2014/main" id="{7DFE8190-B33C-FC96-FF43-FFD38A371E72}"/>
              </a:ext>
            </a:extLst>
          </p:cNvPr>
          <p:cNvSpPr txBox="1">
            <a:spLocks/>
          </p:cNvSpPr>
          <p:nvPr/>
        </p:nvSpPr>
        <p:spPr>
          <a:xfrm>
            <a:off x="3208863" y="6244667"/>
            <a:ext cx="1397979" cy="43088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ko-KR" altLang="en-US" sz="1000">
                <a:latin typeface="+mn-ea"/>
              </a:rPr>
              <a:t>디코더</a:t>
            </a:r>
            <a:endParaRPr lang="en-US" altLang="ko-KR" sz="1000">
              <a:latin typeface="+mn-ea"/>
            </a:endParaRPr>
          </a:p>
          <a:p>
            <a:pPr marL="0" indent="0" algn="ctr">
              <a:buFont typeface="Wingdings" panose="05000000000000000000" pitchFamily="2" charset="2"/>
              <a:buNone/>
            </a:pPr>
            <a:r>
              <a:rPr lang="en-US" altLang="ko-KR" sz="1000">
                <a:latin typeface="+mn-ea"/>
              </a:rPr>
              <a:t>(</a:t>
            </a:r>
            <a:r>
              <a:rPr lang="ko-KR" altLang="en-US" sz="1000">
                <a:latin typeface="+mn-ea"/>
              </a:rPr>
              <a:t>생성기에 해당</a:t>
            </a:r>
            <a:r>
              <a:rPr lang="en-US" altLang="ko-KR" sz="1000">
                <a:latin typeface="+mn-ea"/>
              </a:rPr>
              <a:t>)</a:t>
            </a:r>
            <a:endParaRPr lang="en-US" altLang="ko-KR" sz="1000" dirty="0">
              <a:latin typeface="+mn-ea"/>
            </a:endParaRPr>
          </a:p>
        </p:txBody>
      </p:sp>
      <p:sp>
        <p:nvSpPr>
          <p:cNvPr id="9" name="화살표: 줄무늬가 있는 오른쪽 8">
            <a:extLst>
              <a:ext uri="{FF2B5EF4-FFF2-40B4-BE49-F238E27FC236}">
                <a16:creationId xmlns:a16="http://schemas.microsoft.com/office/drawing/2014/main" id="{17766BEC-99C5-F54C-2722-E42B36FA8298}"/>
              </a:ext>
            </a:extLst>
          </p:cNvPr>
          <p:cNvSpPr/>
          <p:nvPr/>
        </p:nvSpPr>
        <p:spPr>
          <a:xfrm>
            <a:off x="2185069" y="5429716"/>
            <a:ext cx="648072" cy="504056"/>
          </a:xfrm>
          <a:prstGeom prst="stripedRightArrow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203096C-E096-4E28-7242-7725C1222F3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1285" y="3784953"/>
            <a:ext cx="1489749" cy="112601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539121A-3D07-778A-A711-B6452BAEBEA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5408" y="3784953"/>
            <a:ext cx="1489749" cy="1126018"/>
          </a:xfrm>
          <a:prstGeom prst="rect">
            <a:avLst/>
          </a:prstGeom>
        </p:spPr>
      </p:pic>
      <p:sp>
        <p:nvSpPr>
          <p:cNvPr id="12" name="내용 개체 틀 4">
            <a:extLst>
              <a:ext uri="{FF2B5EF4-FFF2-40B4-BE49-F238E27FC236}">
                <a16:creationId xmlns:a16="http://schemas.microsoft.com/office/drawing/2014/main" id="{0278526B-3A10-CF2D-E56B-8ABC5C68EFCC}"/>
              </a:ext>
            </a:extLst>
          </p:cNvPr>
          <p:cNvSpPr txBox="1">
            <a:spLocks/>
          </p:cNvSpPr>
          <p:nvPr/>
        </p:nvSpPr>
        <p:spPr>
          <a:xfrm>
            <a:off x="5679962" y="4910971"/>
            <a:ext cx="832394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ko-KR" altLang="en-US" sz="1000">
                <a:latin typeface="+mn-ea"/>
              </a:rPr>
              <a:t>생성기</a:t>
            </a:r>
            <a:endParaRPr lang="en-US" altLang="ko-KR" sz="1000" dirty="0">
              <a:latin typeface="+mn-ea"/>
            </a:endParaRPr>
          </a:p>
        </p:txBody>
      </p:sp>
      <p:sp>
        <p:nvSpPr>
          <p:cNvPr id="13" name="내용 개체 틀 4">
            <a:extLst>
              <a:ext uri="{FF2B5EF4-FFF2-40B4-BE49-F238E27FC236}">
                <a16:creationId xmlns:a16="http://schemas.microsoft.com/office/drawing/2014/main" id="{4C297144-9712-7A20-358B-D28C04062264}"/>
              </a:ext>
            </a:extLst>
          </p:cNvPr>
          <p:cNvSpPr txBox="1">
            <a:spLocks/>
          </p:cNvSpPr>
          <p:nvPr/>
        </p:nvSpPr>
        <p:spPr>
          <a:xfrm>
            <a:off x="8374085" y="4910971"/>
            <a:ext cx="832394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ko-KR" altLang="en-US" sz="1000">
                <a:latin typeface="+mn-ea"/>
              </a:rPr>
              <a:t>판별기</a:t>
            </a:r>
            <a:endParaRPr lang="en-US" altLang="ko-KR" sz="1000" dirty="0">
              <a:latin typeface="+mn-ea"/>
            </a:endParaRPr>
          </a:p>
        </p:txBody>
      </p:sp>
      <p:sp>
        <p:nvSpPr>
          <p:cNvPr id="14" name="화살표: 줄무늬가 있는 오른쪽 13">
            <a:extLst>
              <a:ext uri="{FF2B5EF4-FFF2-40B4-BE49-F238E27FC236}">
                <a16:creationId xmlns:a16="http://schemas.microsoft.com/office/drawing/2014/main" id="{1CE2D8E5-1CB2-B1C8-5466-597007819361}"/>
              </a:ext>
            </a:extLst>
          </p:cNvPr>
          <p:cNvSpPr/>
          <p:nvPr/>
        </p:nvSpPr>
        <p:spPr>
          <a:xfrm>
            <a:off x="7113384" y="4096020"/>
            <a:ext cx="648072" cy="504056"/>
          </a:xfrm>
          <a:prstGeom prst="stripedRightArrow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169E6BB1-6702-715A-E7B4-99EC7AF36C81}"/>
              </a:ext>
            </a:extLst>
          </p:cNvPr>
          <p:cNvSpPr/>
          <p:nvPr/>
        </p:nvSpPr>
        <p:spPr>
          <a:xfrm>
            <a:off x="5109239" y="3645024"/>
            <a:ext cx="2156061" cy="1512168"/>
          </a:xfrm>
          <a:prstGeom prst="round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F386FA65-BF92-8E43-411B-E6F6AD10941C}"/>
              </a:ext>
            </a:extLst>
          </p:cNvPr>
          <p:cNvSpPr/>
          <p:nvPr/>
        </p:nvSpPr>
        <p:spPr>
          <a:xfrm>
            <a:off x="2977400" y="5032124"/>
            <a:ext cx="1803161" cy="1618758"/>
          </a:xfrm>
          <a:prstGeom prst="round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902014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Neural Networks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1600">
                <a:latin typeface="+mn-ea"/>
              </a:rPr>
              <a:t>최적화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414267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Optimizer		: </a:t>
            </a:r>
            <a:r>
              <a:rPr lang="ko-KR" altLang="en-US" sz="1600">
                <a:latin typeface="+mn-ea"/>
              </a:rPr>
              <a:t>방식</a:t>
            </a:r>
            <a:r>
              <a:rPr lang="en-US" altLang="ko-KR" sz="1600">
                <a:latin typeface="+mn-ea"/>
              </a:rPr>
              <a:t>, </a:t>
            </a:r>
            <a:r>
              <a:rPr lang="ko-KR" altLang="en-US" sz="1600">
                <a:latin typeface="+mn-ea"/>
              </a:rPr>
              <a:t>매개변수 변동폭</a:t>
            </a:r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epochs * batch_size</a:t>
            </a: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hidden </a:t>
            </a:r>
            <a:r>
              <a:rPr lang="ko-KR" altLang="en-US" sz="1600">
                <a:latin typeface="+mn-ea"/>
              </a:rPr>
              <a:t>개수</a:t>
            </a:r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en-US" altLang="ko-KR" sz="1600">
                <a:latin typeface="+mn-ea"/>
              </a:rPr>
              <a:t>model</a:t>
            </a: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endParaRPr lang="en-US" altLang="ko-KR" sz="1600">
              <a:latin typeface="+mn-ea"/>
            </a:endParaRPr>
          </a:p>
          <a:p>
            <a:r>
              <a:rPr lang="ko-KR" altLang="en-US" sz="1600">
                <a:latin typeface="+mn-ea"/>
              </a:rPr>
              <a:t>모델 선택 기준</a:t>
            </a:r>
            <a:endParaRPr lang="en-US" altLang="ko-KR" sz="16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Parameter </a:t>
            </a:r>
            <a:r>
              <a:rPr lang="ko-KR" altLang="en-US" sz="1400">
                <a:latin typeface="+mn-ea"/>
              </a:rPr>
              <a:t>개수 최소화</a:t>
            </a:r>
            <a:endParaRPr lang="en-US" altLang="ko-KR" sz="1400">
              <a:latin typeface="+mn-ea"/>
            </a:endParaRPr>
          </a:p>
          <a:p>
            <a:endParaRPr lang="en-US" altLang="ko-KR" sz="160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ECDA94-E3DC-0E2E-B7EC-B5C59BC7FB6D}"/>
              </a:ext>
            </a:extLst>
          </p:cNvPr>
          <p:cNvSpPr txBox="1"/>
          <p:nvPr/>
        </p:nvSpPr>
        <p:spPr>
          <a:xfrm>
            <a:off x="6969125" y="1412776"/>
            <a:ext cx="2592388" cy="138499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400">
                <a:latin typeface="+mn-ea"/>
              </a:rPr>
              <a:t>AutoML</a:t>
            </a: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en-US" altLang="ko-KR" sz="1400">
                <a:latin typeface="+mn-ea"/>
              </a:rPr>
              <a:t>HyperParameter</a:t>
            </a:r>
          </a:p>
          <a:p>
            <a:pPr marL="539750" indent="-171450">
              <a:buFont typeface="Wingdings" panose="05000000000000000000" pitchFamily="2" charset="2"/>
              <a:buChar char="§"/>
            </a:pPr>
            <a:r>
              <a:rPr lang="ko-KR" altLang="en-US" sz="1400">
                <a:latin typeface="+mn-ea"/>
              </a:rPr>
              <a:t>좌측 항목 등</a:t>
            </a:r>
            <a:endParaRPr lang="en-US" altLang="ko-KR" sz="1400">
              <a:latin typeface="+mn-ea"/>
            </a:endParaRPr>
          </a:p>
          <a:p>
            <a:pPr marL="357188" indent="-171450">
              <a:buFont typeface="Wingdings" panose="05000000000000000000" pitchFamily="2" charset="2"/>
              <a:buChar char="§"/>
            </a:pPr>
            <a:r>
              <a:rPr lang="en-US" altLang="ko-KR" sz="1400">
                <a:latin typeface="+mn-ea"/>
              </a:rPr>
              <a:t>Loss Function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4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140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8A57F578-2832-EA0D-0CAA-6630D788CB0E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897229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Logistic Regression</a:t>
            </a:r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Logistic Regression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429040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>
                <a:latin typeface="+mn-ea"/>
              </a:rPr>
              <a:t>Activation Functions</a:t>
            </a:r>
          </a:p>
          <a:p>
            <a:pPr lvl="1"/>
            <a:r>
              <a:rPr lang="en-US" altLang="ko-KR" sz="1400" dirty="0">
                <a:latin typeface="+mn-ea"/>
              </a:rPr>
              <a:t>Y = A * W + b			: </a:t>
            </a:r>
            <a:r>
              <a:rPr lang="ko-KR" altLang="en-US" sz="1400" dirty="0">
                <a:latin typeface="+mn-ea"/>
              </a:rPr>
              <a:t>수식</a:t>
            </a:r>
            <a:r>
              <a:rPr lang="en-US" altLang="ko-KR" sz="1400" dirty="0">
                <a:latin typeface="+mn-ea"/>
              </a:rPr>
              <a:t>. X = A</a:t>
            </a:r>
          </a:p>
          <a:p>
            <a:pPr lvl="2"/>
            <a:r>
              <a:rPr lang="en-US" altLang="ko-KR" sz="1400" dirty="0">
                <a:latin typeface="+mn-ea"/>
              </a:rPr>
              <a:t>W (Weight, </a:t>
            </a:r>
            <a:r>
              <a:rPr lang="ko-KR" altLang="en-US" sz="1400" dirty="0">
                <a:latin typeface="+mn-ea"/>
              </a:rPr>
              <a:t>가중치</a:t>
            </a:r>
            <a:r>
              <a:rPr lang="en-US" altLang="ko-KR" sz="1400" dirty="0">
                <a:latin typeface="+mn-ea"/>
              </a:rPr>
              <a:t>)</a:t>
            </a:r>
          </a:p>
          <a:p>
            <a:pPr lvl="2"/>
            <a:r>
              <a:rPr lang="en-US" altLang="ko-KR" sz="1400" dirty="0">
                <a:latin typeface="+mn-ea"/>
              </a:rPr>
              <a:t>b (Bias, </a:t>
            </a:r>
            <a:r>
              <a:rPr lang="ko-KR" altLang="en-US" sz="1400" dirty="0">
                <a:latin typeface="+mn-ea"/>
              </a:rPr>
              <a:t>오차</a:t>
            </a:r>
            <a:r>
              <a:rPr lang="en-US" altLang="ko-KR" sz="1400" dirty="0">
                <a:latin typeface="+mn-ea"/>
              </a:rPr>
              <a:t>)</a:t>
            </a:r>
          </a:p>
          <a:p>
            <a:endParaRPr lang="en-US" altLang="ko-KR" sz="1600" dirty="0">
              <a:latin typeface="+mn-ea"/>
            </a:endParaRPr>
          </a:p>
          <a:p>
            <a:r>
              <a:rPr lang="en-US" altLang="ko-KR" sz="1600" dirty="0">
                <a:latin typeface="+mn-ea"/>
              </a:rPr>
              <a:t>Loss Functions</a:t>
            </a:r>
          </a:p>
          <a:p>
            <a:pPr lvl="1"/>
            <a:r>
              <a:rPr lang="en-US" altLang="ko-KR" sz="1400" dirty="0">
                <a:latin typeface="+mn-ea"/>
              </a:rPr>
              <a:t>Least squares : </a:t>
            </a:r>
            <a:r>
              <a:rPr lang="ko-KR" altLang="en-US" sz="1400" dirty="0">
                <a:latin typeface="+mn-ea"/>
              </a:rPr>
              <a:t>오차 </a:t>
            </a:r>
            <a:r>
              <a:rPr lang="ko-KR" altLang="en-US" sz="1400" dirty="0" err="1">
                <a:latin typeface="+mn-ea"/>
              </a:rPr>
              <a:t>제곱합</a:t>
            </a:r>
            <a:endParaRPr lang="en-US" altLang="ko-KR" sz="14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r>
              <a:rPr lang="en-US" altLang="ko-KR" sz="1600" dirty="0">
                <a:latin typeface="+mn-ea"/>
              </a:rPr>
              <a:t>Optimizers</a:t>
            </a:r>
          </a:p>
          <a:p>
            <a:pPr lvl="1"/>
            <a:r>
              <a:rPr lang="ko-KR" altLang="en-US" sz="1400" dirty="0">
                <a:latin typeface="+mn-ea"/>
              </a:rPr>
              <a:t>미분을 사용하여 </a:t>
            </a:r>
            <a:r>
              <a:rPr lang="en-US" altLang="ko-KR" sz="1400" dirty="0">
                <a:latin typeface="+mn-ea"/>
              </a:rPr>
              <a:t>W</a:t>
            </a:r>
            <a:r>
              <a:rPr lang="ko-KR" altLang="en-US" sz="1400" dirty="0">
                <a:latin typeface="+mn-ea"/>
              </a:rPr>
              <a:t>와 </a:t>
            </a:r>
            <a:r>
              <a:rPr lang="en-US" altLang="ko-KR" sz="1400" dirty="0">
                <a:latin typeface="+mn-ea"/>
              </a:rPr>
              <a:t>b</a:t>
            </a:r>
            <a:r>
              <a:rPr lang="ko-KR" altLang="en-US" sz="1400" dirty="0" err="1">
                <a:latin typeface="+mn-ea"/>
              </a:rPr>
              <a:t>를</a:t>
            </a:r>
            <a:r>
              <a:rPr lang="ko-KR" altLang="en-US" sz="1400" dirty="0">
                <a:latin typeface="+mn-ea"/>
              </a:rPr>
              <a:t> 추정</a:t>
            </a:r>
            <a:endParaRPr lang="en-US" altLang="ko-KR" sz="14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r>
              <a:rPr lang="en-US" altLang="ko-KR" sz="1600" dirty="0">
                <a:latin typeface="+mn-ea"/>
              </a:rPr>
              <a:t>Metrics</a:t>
            </a:r>
          </a:p>
          <a:p>
            <a:endParaRPr lang="en-US" altLang="ko-KR" sz="1600" dirty="0">
              <a:latin typeface="+mn-ea"/>
            </a:endParaRPr>
          </a:p>
          <a:p>
            <a:r>
              <a:rPr lang="en-US" altLang="ko-KR" sz="1600" dirty="0">
                <a:latin typeface="+mn-ea"/>
              </a:rPr>
              <a:t>Back Propagation (</a:t>
            </a:r>
            <a:r>
              <a:rPr lang="ko-KR" altLang="en-US" sz="1600" dirty="0">
                <a:latin typeface="+mn-ea"/>
              </a:rPr>
              <a:t>오차 역전파</a:t>
            </a:r>
            <a:r>
              <a:rPr lang="en-US" altLang="ko-KR" sz="1600" dirty="0">
                <a:latin typeface="+mn-ea"/>
              </a:rPr>
              <a:t>)</a:t>
            </a:r>
          </a:p>
          <a:p>
            <a:endParaRPr lang="en-US" altLang="ko-KR" sz="16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9994356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43088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584775"/>
          </a:xfrm>
        </p:spPr>
        <p:txBody>
          <a:bodyPr/>
          <a:lstStyle/>
          <a:p>
            <a:r>
              <a:rPr lang="en-US" altLang="ko-KR" sz="3200" dirty="0">
                <a:latin typeface="+mn-ea"/>
              </a:rPr>
              <a:t>Algorithms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205900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Dense, Conv, Pooling, RNN, LSTM 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477053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Layer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Conv1D		: Convolution 1D</a:t>
            </a:r>
          </a:p>
          <a:p>
            <a:pPr lvl="1"/>
            <a:r>
              <a:rPr lang="en-US" altLang="ko-KR" sz="1400">
                <a:solidFill>
                  <a:srgbClr val="0070C0"/>
                </a:solidFill>
                <a:latin typeface="+mn-ea"/>
              </a:rPr>
              <a:t>Conv2D</a:t>
            </a:r>
            <a:r>
              <a:rPr lang="en-US" altLang="ko-KR" sz="1400">
                <a:latin typeface="+mn-ea"/>
              </a:rPr>
              <a:t>		: Convolution 2D</a:t>
            </a:r>
          </a:p>
          <a:p>
            <a:pPr lvl="1"/>
            <a:r>
              <a:rPr lang="en-US" altLang="ko-KR" sz="1400">
                <a:latin typeface="+mn-ea"/>
              </a:rPr>
              <a:t>Conv3D		: Convolution 3D</a:t>
            </a:r>
          </a:p>
          <a:p>
            <a:pPr lvl="1"/>
            <a:r>
              <a:rPr lang="en-US" altLang="ko-KR" sz="1400">
                <a:latin typeface="+mn-ea"/>
              </a:rPr>
              <a:t>Conv1DTranspose</a:t>
            </a:r>
          </a:p>
          <a:p>
            <a:pPr lvl="1"/>
            <a:r>
              <a:rPr lang="en-US" altLang="ko-KR" sz="1400">
                <a:latin typeface="+mn-ea"/>
              </a:rPr>
              <a:t>Conv2DTranspose</a:t>
            </a:r>
          </a:p>
          <a:p>
            <a:pPr lvl="1"/>
            <a:r>
              <a:rPr lang="en-US" altLang="ko-KR" sz="1400">
                <a:latin typeface="+mn-ea"/>
              </a:rPr>
              <a:t>Conv3DTranspose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DepthwiseConv1D</a:t>
            </a:r>
          </a:p>
          <a:p>
            <a:pPr lvl="1"/>
            <a:r>
              <a:rPr lang="en-US" altLang="ko-KR" sz="1400">
                <a:latin typeface="+mn-ea"/>
              </a:rPr>
              <a:t>DepthwiseConv2D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SeparableConv1D</a:t>
            </a:r>
          </a:p>
          <a:p>
            <a:pPr lvl="1"/>
            <a:r>
              <a:rPr lang="en-US" altLang="ko-KR" sz="1400">
                <a:latin typeface="+mn-ea"/>
              </a:rPr>
              <a:t>SeparableConv2D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ZeroPadding1D</a:t>
            </a:r>
          </a:p>
          <a:p>
            <a:pPr lvl="1"/>
            <a:r>
              <a:rPr lang="en-US" altLang="ko-KR" sz="1400">
                <a:latin typeface="+mn-ea"/>
              </a:rPr>
              <a:t>ZeroPadding2D</a:t>
            </a:r>
          </a:p>
          <a:p>
            <a:pPr lvl="1"/>
            <a:r>
              <a:rPr lang="en-US" altLang="ko-KR" sz="1400">
                <a:latin typeface="+mn-ea"/>
              </a:rPr>
              <a:t>ZeroPadding3D</a:t>
            </a:r>
          </a:p>
          <a:p>
            <a:endParaRPr lang="en-US" altLang="ko-KR" sz="16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82D41B09-8FCE-048A-B1F8-1118F60AC59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sp>
        <p:nvSpPr>
          <p:cNvPr id="3" name="내용 개체 틀 4">
            <a:extLst>
              <a:ext uri="{FF2B5EF4-FFF2-40B4-BE49-F238E27FC236}">
                <a16:creationId xmlns:a16="http://schemas.microsoft.com/office/drawing/2014/main" id="{22C89CC0-94D5-AF70-3C2A-C21D59B6DB27}"/>
              </a:ext>
            </a:extLst>
          </p:cNvPr>
          <p:cNvSpPr txBox="1">
            <a:spLocks/>
          </p:cNvSpPr>
          <p:nvPr/>
        </p:nvSpPr>
        <p:spPr>
          <a:xfrm>
            <a:off x="6969124" y="1427260"/>
            <a:ext cx="255624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563" indent="-182563"/>
            <a:r>
              <a:rPr lang="en-US" altLang="ko-KR" sz="1200">
                <a:latin typeface="+mn-ea"/>
              </a:rPr>
              <a:t>Conv : </a:t>
            </a:r>
            <a:r>
              <a:rPr lang="ko-KR" altLang="en-US" sz="1200">
                <a:latin typeface="+mn-ea"/>
              </a:rPr>
              <a:t>공간 정보 추가</a:t>
            </a:r>
            <a:endParaRPr lang="en-US" altLang="ko-KR" sz="12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1039818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Algorithms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layers </a:t>
            </a:r>
            <a:r>
              <a:rPr lang="ko-KR" altLang="en-US" sz="1600" dirty="0">
                <a:latin typeface="+mn-ea"/>
              </a:rPr>
              <a:t>종류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447507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>
                <a:latin typeface="+mn-ea"/>
              </a:rPr>
              <a:t>CNN (Convolutional Neural Network)</a:t>
            </a:r>
          </a:p>
          <a:p>
            <a:r>
              <a:rPr lang="en-US" altLang="ko-KR" sz="1600" dirty="0">
                <a:latin typeface="+mn-ea"/>
              </a:rPr>
              <a:t>LSTM (Long Short Term Memory Network)</a:t>
            </a:r>
          </a:p>
          <a:p>
            <a:r>
              <a:rPr lang="en-US" altLang="ko-KR" sz="1600" dirty="0">
                <a:latin typeface="+mn-ea"/>
              </a:rPr>
              <a:t>RNN (Recurrent Neural Network)</a:t>
            </a:r>
          </a:p>
          <a:p>
            <a:r>
              <a:rPr lang="en-US" altLang="ko-KR" sz="1600" dirty="0">
                <a:latin typeface="+mn-ea"/>
              </a:rPr>
              <a:t>GAN (Generative Adversarial Network)</a:t>
            </a:r>
          </a:p>
          <a:p>
            <a:r>
              <a:rPr lang="en-US" altLang="ko-KR" sz="1600" dirty="0">
                <a:latin typeface="+mn-ea"/>
              </a:rPr>
              <a:t>RBFN (Radial Basis Function Network)</a:t>
            </a:r>
          </a:p>
          <a:p>
            <a:r>
              <a:rPr lang="en-US" altLang="ko-KR" sz="1600" dirty="0">
                <a:latin typeface="+mn-ea"/>
              </a:rPr>
              <a:t>MLP (Multilayer Perceptron)</a:t>
            </a:r>
          </a:p>
          <a:p>
            <a:r>
              <a:rPr lang="en-US" altLang="ko-KR" sz="1600" dirty="0">
                <a:latin typeface="+mn-ea"/>
              </a:rPr>
              <a:t>SOM (Self Organizing Map)</a:t>
            </a:r>
          </a:p>
          <a:p>
            <a:r>
              <a:rPr lang="en-US" altLang="ko-KR" sz="1600" dirty="0">
                <a:latin typeface="+mn-ea"/>
              </a:rPr>
              <a:t>DBN (Deep Belief Network)</a:t>
            </a:r>
          </a:p>
          <a:p>
            <a:r>
              <a:rPr lang="en-US" altLang="ko-KR" sz="1600" dirty="0">
                <a:latin typeface="+mn-ea"/>
              </a:rPr>
              <a:t>RBM (Restricted Boltzmann Machine)</a:t>
            </a:r>
          </a:p>
          <a:p>
            <a:r>
              <a:rPr lang="en-US" altLang="ko-KR" sz="1600" dirty="0">
                <a:latin typeface="+mn-ea"/>
              </a:rPr>
              <a:t>AutoEncoder</a:t>
            </a:r>
          </a:p>
          <a:p>
            <a:endParaRPr lang="en-US" altLang="ko-KR" sz="1600" dirty="0">
              <a:latin typeface="+mn-ea"/>
            </a:endParaRPr>
          </a:p>
          <a:p>
            <a:r>
              <a:rPr lang="en-US" altLang="ko-KR" sz="1600" dirty="0">
                <a:latin typeface="+mn-ea"/>
              </a:rPr>
              <a:t>https://www.simplilearn.com/tutorials/deep-learning-tutorial/deep-learning-algorithm</a:t>
            </a:r>
          </a:p>
          <a:p>
            <a:r>
              <a:rPr lang="en-US" altLang="ko-KR" sz="1600" dirty="0">
                <a:latin typeface="+mn-ea"/>
              </a:rPr>
              <a:t>https://www.projectpro.io/article/deep-learning-algorithms/443</a:t>
            </a:r>
          </a:p>
          <a:p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1E54598E-EE87-E435-BDC3-8A1F4C3AF8CD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275815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Algorithms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CNN (Convolutional Neural Network)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6340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latin typeface="+mn-ea"/>
              </a:rPr>
              <a:t>이미지 처리</a:t>
            </a:r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객체 탐지</a:t>
            </a:r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F48B3EEB-88EB-74CA-1F2F-5089E488CEF8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pic>
        <p:nvPicPr>
          <p:cNvPr id="1026" name="Picture 2" descr="Convolutional Neural Network">
            <a:extLst>
              <a:ext uri="{FF2B5EF4-FFF2-40B4-BE49-F238E27FC236}">
                <a16:creationId xmlns:a16="http://schemas.microsoft.com/office/drawing/2014/main" id="{3D3C8B4A-3BE0-0BF6-0A50-42BAE20DA6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528" y="3542819"/>
            <a:ext cx="8985448" cy="2587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0D58FD0-1575-255B-3133-2908E8271BFB}"/>
              </a:ext>
            </a:extLst>
          </p:cNvPr>
          <p:cNvSpPr txBox="1"/>
          <p:nvPr/>
        </p:nvSpPr>
        <p:spPr>
          <a:xfrm>
            <a:off x="704528" y="6207115"/>
            <a:ext cx="88208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https://www.simplilearn.com/tutorials/deep-learning-tutorial/deep-learning-algorithm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8516355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Algorithms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LSTM (Long Short Term Memory Network)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6340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latin typeface="+mn-ea"/>
              </a:rPr>
              <a:t>시계열 예측</a:t>
            </a:r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음악 작곡</a:t>
            </a:r>
            <a:r>
              <a:rPr lang="en-US" altLang="ko-KR" sz="1600" dirty="0">
                <a:latin typeface="+mn-ea"/>
              </a:rPr>
              <a:t>.</a:t>
            </a:r>
            <a:r>
              <a:rPr lang="ko-KR" altLang="en-US" sz="1600" dirty="0">
                <a:latin typeface="+mn-ea"/>
              </a:rPr>
              <a:t>  음성 인식</a:t>
            </a:r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F48B3EEB-88EB-74CA-1F2F-5089E488CEF8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pic>
        <p:nvPicPr>
          <p:cNvPr id="2050" name="Picture 2" descr="Long_Short_Term_Memory.">
            <a:extLst>
              <a:ext uri="{FF2B5EF4-FFF2-40B4-BE49-F238E27FC236}">
                <a16:creationId xmlns:a16="http://schemas.microsoft.com/office/drawing/2014/main" id="{EF64D0BB-244B-6D5C-BCBD-75035F7816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536" y="3127976"/>
            <a:ext cx="7977336" cy="3100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ED09D0A-A753-3196-3904-8F9FDE0F56AD}"/>
              </a:ext>
            </a:extLst>
          </p:cNvPr>
          <p:cNvSpPr txBox="1"/>
          <p:nvPr/>
        </p:nvSpPr>
        <p:spPr>
          <a:xfrm>
            <a:off x="704528" y="6207115"/>
            <a:ext cx="88208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https://www.simplilearn.com/tutorials/deep-learning-tutorial/deep-learning-algorithm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6021269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Algorithms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RNN (Recurrent Neural Network)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152041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latin typeface="+mn-ea"/>
              </a:rPr>
              <a:t>시계열 분석</a:t>
            </a:r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자연어 처리</a:t>
            </a:r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필기 인식</a:t>
            </a:r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기계 번역</a:t>
            </a:r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이미지 캡션</a:t>
            </a:r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F48B3EEB-88EB-74CA-1F2F-5089E488CEF8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pic>
        <p:nvPicPr>
          <p:cNvPr id="3074" name="Picture 2" descr="RNN">
            <a:extLst>
              <a:ext uri="{FF2B5EF4-FFF2-40B4-BE49-F238E27FC236}">
                <a16:creationId xmlns:a16="http://schemas.microsoft.com/office/drawing/2014/main" id="{77CDB692-CA65-F750-B774-C0B31907EC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4968" y="2006154"/>
            <a:ext cx="4680520" cy="2209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Google_Auto_Complete">
            <a:extLst>
              <a:ext uri="{FF2B5EF4-FFF2-40B4-BE49-F238E27FC236}">
                <a16:creationId xmlns:a16="http://schemas.microsoft.com/office/drawing/2014/main" id="{FA384B33-7CF1-17EF-83B5-5B1AAAC5F2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5120" y="4470185"/>
            <a:ext cx="6987296" cy="1918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56D752E-9859-0FD1-C386-FAAA0231863E}"/>
              </a:ext>
            </a:extLst>
          </p:cNvPr>
          <p:cNvSpPr txBox="1"/>
          <p:nvPr/>
        </p:nvSpPr>
        <p:spPr>
          <a:xfrm>
            <a:off x="704528" y="6351131"/>
            <a:ext cx="88208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https://www.simplilearn.com/tutorials/deep-learning-tutorial/deep-learning-algorithm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6381647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Algorithms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GAN (Generative Adversarial Network)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latin typeface="+mn-ea"/>
              </a:rPr>
              <a:t>이미지 생성</a:t>
            </a:r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F48B3EEB-88EB-74CA-1F2F-5089E488CEF8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pic>
        <p:nvPicPr>
          <p:cNvPr id="4098" name="Picture 2" descr="Generative_Adversarial_Network.">
            <a:extLst>
              <a:ext uri="{FF2B5EF4-FFF2-40B4-BE49-F238E27FC236}">
                <a16:creationId xmlns:a16="http://schemas.microsoft.com/office/drawing/2014/main" id="{89D49172-A135-B077-DE4E-E21CFCB352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712" y="3148846"/>
            <a:ext cx="8794656" cy="3130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74942F5-5F77-B5EC-4691-49517BD21196}"/>
              </a:ext>
            </a:extLst>
          </p:cNvPr>
          <p:cNvSpPr txBox="1"/>
          <p:nvPr/>
        </p:nvSpPr>
        <p:spPr>
          <a:xfrm>
            <a:off x="704528" y="6279123"/>
            <a:ext cx="88208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https://www.simplilearn.com/tutorials/deep-learning-tutorial/deep-learning-algorithm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9464527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Algorithms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RBFN (Radial Basis Function Network)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latin typeface="+mn-ea"/>
              </a:rPr>
              <a:t>분류</a:t>
            </a:r>
            <a:r>
              <a:rPr lang="en-US" altLang="ko-KR" sz="1600" dirty="0">
                <a:latin typeface="+mn-ea"/>
              </a:rPr>
              <a:t>,</a:t>
            </a:r>
            <a:r>
              <a:rPr lang="ko-KR" altLang="en-US" sz="1600" dirty="0">
                <a:latin typeface="+mn-ea"/>
              </a:rPr>
              <a:t> 회귀</a:t>
            </a:r>
            <a:r>
              <a:rPr lang="en-US" altLang="ko-KR" sz="1600" dirty="0">
                <a:latin typeface="+mn-ea"/>
              </a:rPr>
              <a:t>,</a:t>
            </a:r>
            <a:r>
              <a:rPr lang="ko-KR" altLang="en-US" sz="1600" dirty="0">
                <a:latin typeface="+mn-ea"/>
              </a:rPr>
              <a:t> 시계열 예측</a:t>
            </a:r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F48B3EEB-88EB-74CA-1F2F-5089E488CEF8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pic>
        <p:nvPicPr>
          <p:cNvPr id="5122" name="Picture 2" descr="Radial_Basis_Function_Network">
            <a:extLst>
              <a:ext uri="{FF2B5EF4-FFF2-40B4-BE49-F238E27FC236}">
                <a16:creationId xmlns:a16="http://schemas.microsoft.com/office/drawing/2014/main" id="{DE95D49F-0313-167D-B0DC-AA798440A6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528" y="3223645"/>
            <a:ext cx="6048672" cy="3000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CD06D95-34F5-FF8D-69DE-319D9628EC0D}"/>
              </a:ext>
            </a:extLst>
          </p:cNvPr>
          <p:cNvSpPr txBox="1"/>
          <p:nvPr/>
        </p:nvSpPr>
        <p:spPr>
          <a:xfrm>
            <a:off x="704528" y="6279123"/>
            <a:ext cx="88208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https://www.simplilearn.com/tutorials/deep-learning-tutorial/deep-learning-algorithm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1712883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Algorithms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MLP (Multilayer Perceptron)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122495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latin typeface="+mn-ea"/>
              </a:rPr>
              <a:t>음성 인식</a:t>
            </a:r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이미지 인식</a:t>
            </a:r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기계 번역</a:t>
            </a:r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소프트웨어 구축</a:t>
            </a:r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F48B3EEB-88EB-74CA-1F2F-5089E488CEF8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pic>
        <p:nvPicPr>
          <p:cNvPr id="6146" name="Picture 2" descr="Multilayer_Perceptron">
            <a:extLst>
              <a:ext uri="{FF2B5EF4-FFF2-40B4-BE49-F238E27FC236}">
                <a16:creationId xmlns:a16="http://schemas.microsoft.com/office/drawing/2014/main" id="{417088CB-BDA6-13E0-37C9-03BEF788AE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527" y="4017420"/>
            <a:ext cx="6912769" cy="2228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9786162-DDCD-2593-E124-5611DAE087EC}"/>
              </a:ext>
            </a:extLst>
          </p:cNvPr>
          <p:cNvSpPr txBox="1"/>
          <p:nvPr/>
        </p:nvSpPr>
        <p:spPr>
          <a:xfrm>
            <a:off x="704528" y="6279123"/>
            <a:ext cx="88208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https://www.simplilearn.com/tutorials/deep-learning-tutorial/deep-learning-algorithm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2886672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Algorithms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SOM (Self Organizing Map)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148348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latin typeface="+mn-ea"/>
              </a:rPr>
              <a:t>고차원의 데이터를 저차원의 격자 형태로 변환</a:t>
            </a:r>
            <a:endParaRPr lang="en-US" altLang="ko-KR" sz="1600" dirty="0">
              <a:latin typeface="+mn-ea"/>
            </a:endParaRPr>
          </a:p>
          <a:p>
            <a:pPr lvl="1"/>
            <a:r>
              <a:rPr lang="ko-KR" altLang="en-US" sz="1400" dirty="0">
                <a:latin typeface="+mn-ea"/>
              </a:rPr>
              <a:t>입력 데이터의 분포를 보존하면서 비슷한 패턴이나 특징을 가진 데이터를 인접한 노드에 매핑</a:t>
            </a:r>
            <a:endParaRPr lang="en-US" altLang="ko-KR" sz="14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구조 탐색 </a:t>
            </a:r>
            <a:r>
              <a:rPr lang="en-US" altLang="ko-KR" sz="1600" dirty="0">
                <a:latin typeface="+mn-ea"/>
              </a:rPr>
              <a:t>(</a:t>
            </a:r>
            <a:r>
              <a:rPr lang="ko-KR" altLang="en-US" sz="1600" dirty="0">
                <a:latin typeface="+mn-ea"/>
              </a:rPr>
              <a:t>분류</a:t>
            </a:r>
            <a:r>
              <a:rPr lang="en-US" altLang="ko-KR" sz="1600" dirty="0">
                <a:latin typeface="+mn-ea"/>
              </a:rPr>
              <a:t>)</a:t>
            </a:r>
          </a:p>
          <a:p>
            <a:r>
              <a:rPr lang="ko-KR" altLang="en-US" sz="1600" dirty="0">
                <a:latin typeface="+mn-ea"/>
              </a:rPr>
              <a:t>차원 축소</a:t>
            </a:r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시각화</a:t>
            </a:r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F48B3EEB-88EB-74CA-1F2F-5089E488CEF8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pic>
        <p:nvPicPr>
          <p:cNvPr id="7170" name="Picture 2" descr="Self_Organizing_Map">
            <a:extLst>
              <a:ext uri="{FF2B5EF4-FFF2-40B4-BE49-F238E27FC236}">
                <a16:creationId xmlns:a16="http://schemas.microsoft.com/office/drawing/2014/main" id="{B9E3476E-1D9F-00C5-D047-E5DA315E1A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520" y="4149080"/>
            <a:ext cx="4928491" cy="2061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3DAE7CE-5345-BF74-50BC-3D1CB1496996}"/>
              </a:ext>
            </a:extLst>
          </p:cNvPr>
          <p:cNvSpPr txBox="1"/>
          <p:nvPr/>
        </p:nvSpPr>
        <p:spPr>
          <a:xfrm>
            <a:off x="704528" y="6279123"/>
            <a:ext cx="5616624" cy="250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https://www.simplilearn.com/tutorials/deep-learning-tutorial/deep-learning-algorithm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DB934A3-80E8-2CB9-11A8-FB924A1F70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1011" y="2132856"/>
            <a:ext cx="4077870" cy="3645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F7628B7-9E1B-76C9-C065-A74ED63D4068}"/>
              </a:ext>
            </a:extLst>
          </p:cNvPr>
          <p:cNvSpPr txBox="1"/>
          <p:nvPr/>
        </p:nvSpPr>
        <p:spPr>
          <a:xfrm>
            <a:off x="5745088" y="5877272"/>
            <a:ext cx="37444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n-ea"/>
              </a:rPr>
              <a:t>출처</a:t>
            </a:r>
            <a:r>
              <a:rPr lang="en-US" altLang="ko-KR" sz="1000">
                <a:latin typeface="+mn-ea"/>
              </a:rPr>
              <a:t>: https://untitledtblog.tistory.com/5</a:t>
            </a:r>
            <a:endParaRPr lang="ko-KR" altLang="en-US" sz="1000">
              <a:latin typeface="+mn-ea"/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E336CB50-62E4-25A8-0942-C39E0D69D9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6869" y="1967322"/>
            <a:ext cx="2868611" cy="2707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BA0F4DC-7249-C3D5-82AF-2B2A860EFBDB}"/>
              </a:ext>
            </a:extLst>
          </p:cNvPr>
          <p:cNvSpPr txBox="1"/>
          <p:nvPr/>
        </p:nvSpPr>
        <p:spPr>
          <a:xfrm>
            <a:off x="272480" y="3717032"/>
            <a:ext cx="492849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atin typeface="+mn-ea"/>
              </a:rPr>
              <a:t>출처</a:t>
            </a:r>
            <a:r>
              <a:rPr lang="en-US" altLang="ko-KR" sz="1000">
                <a:latin typeface="+mn-ea"/>
              </a:rPr>
              <a:t>: https://ratsgo.github.io/machine%20learning/2017/05/01/SOM/</a:t>
            </a:r>
            <a:endParaRPr lang="ko-KR" altLang="en-US" sz="10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2786282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Algorithms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DBN (Deep Belief Network)  </a:t>
            </a:r>
            <a:r>
              <a:rPr lang="en-US" altLang="ko-KR" sz="1600" dirty="0">
                <a:latin typeface="+mn-ea"/>
                <a:sym typeface="Wingdings" pitchFamily="2" charset="2"/>
              </a:rPr>
              <a:t> RBM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92948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latin typeface="+mn-ea"/>
              </a:rPr>
              <a:t>이미지 인식</a:t>
            </a:r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비디오 인식</a:t>
            </a:r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모션 캡쳐</a:t>
            </a:r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F48B3EEB-88EB-74CA-1F2F-5089E488CEF8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pic>
        <p:nvPicPr>
          <p:cNvPr id="8194" name="Picture 2" descr="Deep_Belief_Network">
            <a:extLst>
              <a:ext uri="{FF2B5EF4-FFF2-40B4-BE49-F238E27FC236}">
                <a16:creationId xmlns:a16="http://schemas.microsoft.com/office/drawing/2014/main" id="{C2C16CA9-09B2-A4DE-9A99-7AEF046D60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297" y="3302013"/>
            <a:ext cx="6703959" cy="2761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45DB86-7857-4062-E462-F1EBCA4D633C}"/>
              </a:ext>
            </a:extLst>
          </p:cNvPr>
          <p:cNvSpPr txBox="1"/>
          <p:nvPr/>
        </p:nvSpPr>
        <p:spPr>
          <a:xfrm>
            <a:off x="704528" y="6207115"/>
            <a:ext cx="88208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https://www.simplilearn.com/tutorials/deep-learning-tutorial/deep-learning-algorithm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5153137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Algorithms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RBM (Restricted Boltzmann Machine) : </a:t>
            </a:r>
            <a:r>
              <a:rPr lang="ko-KR" altLang="en-US" sz="1600" dirty="0">
                <a:latin typeface="+mn-ea"/>
              </a:rPr>
              <a:t>생성 </a:t>
            </a:r>
            <a:r>
              <a:rPr lang="en-US" altLang="ko-KR" sz="1600" dirty="0">
                <a:latin typeface="+mn-ea"/>
              </a:rPr>
              <a:t>AI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248067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>
                <a:latin typeface="+mn-ea"/>
              </a:rPr>
              <a:t>Boltzmann Distribution</a:t>
            </a:r>
            <a:r>
              <a:rPr lang="ko-KR" altLang="en-US" sz="1600" dirty="0">
                <a:latin typeface="+mn-ea"/>
              </a:rPr>
              <a:t>를 기반으로한 확률 모형</a:t>
            </a:r>
            <a:endParaRPr lang="en-US" altLang="ko-KR" sz="1600" dirty="0">
              <a:latin typeface="+mn-ea"/>
            </a:endParaRPr>
          </a:p>
          <a:p>
            <a:pPr lvl="1"/>
            <a:r>
              <a:rPr lang="en-US" altLang="ko-KR" dirty="0">
                <a:latin typeface="+mn-ea"/>
              </a:rPr>
              <a:t>Visible units : </a:t>
            </a:r>
            <a:r>
              <a:rPr lang="ko-KR" altLang="en-US" dirty="0">
                <a:latin typeface="+mn-ea"/>
              </a:rPr>
              <a:t>특징 데이터</a:t>
            </a:r>
            <a:endParaRPr lang="en-US" altLang="ko-KR" dirty="0">
              <a:latin typeface="+mn-ea"/>
            </a:endParaRPr>
          </a:p>
          <a:p>
            <a:pPr lvl="1"/>
            <a:r>
              <a:rPr lang="en-US" altLang="ko-KR" dirty="0">
                <a:latin typeface="+mn-ea"/>
              </a:rPr>
              <a:t>Hidden units : </a:t>
            </a:r>
            <a:r>
              <a:rPr lang="ko-KR" altLang="en-US" dirty="0">
                <a:latin typeface="+mn-ea"/>
              </a:rPr>
              <a:t>확률 분포</a:t>
            </a:r>
            <a:endParaRPr lang="en-US" altLang="ko-KR" dirty="0">
              <a:latin typeface="+mn-ea"/>
            </a:endParaRPr>
          </a:p>
          <a:p>
            <a:r>
              <a:rPr lang="ko-KR" altLang="en-US" dirty="0">
                <a:latin typeface="+mn-ea"/>
              </a:rPr>
              <a:t>학습 </a:t>
            </a:r>
            <a:r>
              <a:rPr lang="en-US" altLang="ko-KR" dirty="0">
                <a:latin typeface="+mn-ea"/>
              </a:rPr>
              <a:t>:</a:t>
            </a:r>
            <a:r>
              <a:rPr lang="ko-KR" altLang="en-US" dirty="0">
                <a:latin typeface="+mn-ea"/>
              </a:rPr>
              <a:t> 샘플 데이터와 유사한 데이터 생성</a:t>
            </a:r>
            <a:endParaRPr lang="en-US" altLang="ko-KR" dirty="0">
              <a:latin typeface="+mn-ea"/>
            </a:endParaRPr>
          </a:p>
          <a:p>
            <a:pPr lvl="1"/>
            <a:r>
              <a:rPr lang="ko-KR" altLang="en-US" dirty="0">
                <a:latin typeface="+mn-ea"/>
              </a:rPr>
              <a:t>분류</a:t>
            </a:r>
            <a:r>
              <a:rPr lang="en-US" altLang="ko-KR" dirty="0">
                <a:latin typeface="+mn-ea"/>
              </a:rPr>
              <a:t>,</a:t>
            </a:r>
            <a:r>
              <a:rPr lang="ko-KR" altLang="en-US" dirty="0">
                <a:latin typeface="+mn-ea"/>
              </a:rPr>
              <a:t> 협업</a:t>
            </a:r>
            <a:r>
              <a:rPr lang="en-US" altLang="ko-KR" dirty="0">
                <a:latin typeface="+mn-ea"/>
              </a:rPr>
              <a:t>,</a:t>
            </a:r>
            <a:r>
              <a:rPr lang="ko-KR" altLang="en-US" dirty="0">
                <a:latin typeface="+mn-ea"/>
              </a:rPr>
              <a:t> 특징값 학습</a:t>
            </a:r>
            <a:endParaRPr lang="en-US" altLang="ko-KR" dirty="0">
              <a:latin typeface="+mn-ea"/>
            </a:endParaRPr>
          </a:p>
          <a:p>
            <a:pPr lvl="1"/>
            <a:r>
              <a:rPr lang="ko-KR" altLang="en-US" dirty="0">
                <a:latin typeface="+mn-ea"/>
              </a:rPr>
              <a:t>선형 회귀 분석</a:t>
            </a:r>
            <a:r>
              <a:rPr lang="en-US" altLang="ko-KR" dirty="0">
                <a:latin typeface="+mn-ea"/>
              </a:rPr>
              <a:t>,</a:t>
            </a:r>
            <a:r>
              <a:rPr lang="ko-KR" altLang="en-US" dirty="0">
                <a:latin typeface="+mn-ea"/>
              </a:rPr>
              <a:t> 협업 필터링</a:t>
            </a:r>
            <a:r>
              <a:rPr lang="en-US" altLang="ko-KR" dirty="0">
                <a:latin typeface="+mn-ea"/>
              </a:rPr>
              <a:t>,</a:t>
            </a:r>
            <a:r>
              <a:rPr lang="ko-KR" altLang="en-US" dirty="0">
                <a:latin typeface="+mn-ea"/>
              </a:rPr>
              <a:t> 주제 모델링</a:t>
            </a:r>
            <a:endParaRPr lang="en-US" altLang="ko-KR" dirty="0">
              <a:latin typeface="+mn-ea"/>
            </a:endParaRPr>
          </a:p>
          <a:p>
            <a:pPr lvl="1"/>
            <a:r>
              <a:rPr lang="ko-KR" altLang="en-US" dirty="0">
                <a:latin typeface="+mn-ea"/>
              </a:rPr>
              <a:t>차원 감소</a:t>
            </a:r>
            <a:endParaRPr lang="en-US" altLang="ko-KR" dirty="0">
              <a:latin typeface="+mn-ea"/>
            </a:endParaRPr>
          </a:p>
          <a:p>
            <a:endParaRPr lang="en-US" altLang="ko-KR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F48B3EEB-88EB-74CA-1F2F-5089E488CEF8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pic>
        <p:nvPicPr>
          <p:cNvPr id="9218" name="Picture 2" descr="Restricted_Boltzmann_Machine">
            <a:extLst>
              <a:ext uri="{FF2B5EF4-FFF2-40B4-BE49-F238E27FC236}">
                <a16:creationId xmlns:a16="http://schemas.microsoft.com/office/drawing/2014/main" id="{518F3661-ABFF-CA74-5A2E-2C41276B00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973" y="3613184"/>
            <a:ext cx="4968115" cy="2717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3639548-D56D-9111-61F2-42E6010B6956}"/>
              </a:ext>
            </a:extLst>
          </p:cNvPr>
          <p:cNvSpPr txBox="1"/>
          <p:nvPr/>
        </p:nvSpPr>
        <p:spPr>
          <a:xfrm>
            <a:off x="704528" y="6207115"/>
            <a:ext cx="88208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https://www.simplilearn.com/tutorials/deep-learning-tutorial/deep-learning-algorithm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400D656-DB37-F3A9-F33E-10CF67430A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5215" y="1484784"/>
            <a:ext cx="4410313" cy="1585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39825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/>
              <a:t>Layers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>
                <a:latin typeface="+mn-ea"/>
              </a:rPr>
              <a:t>Layer</a:t>
            </a:r>
            <a:r>
              <a:rPr lang="ko-KR" altLang="en-US" sz="1600">
                <a:latin typeface="+mn-ea"/>
              </a:rPr>
              <a:t> 종류 </a:t>
            </a:r>
            <a:r>
              <a:rPr lang="en-US" altLang="ko-KR" sz="1600">
                <a:latin typeface="+mn-ea"/>
              </a:rPr>
              <a:t>: Dense, Conv, Pooling, RNN, LSTM 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4CFEF3AC-0829-A10C-1B21-EEFE212ABEC5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399494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Layer</a:t>
            </a:r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AveragePooling1D	: </a:t>
            </a:r>
            <a:r>
              <a:rPr lang="ko-KR" altLang="en-US" sz="1400">
                <a:latin typeface="+mn-ea"/>
              </a:rPr>
              <a:t>평균 </a:t>
            </a:r>
            <a:r>
              <a:rPr lang="en-US" altLang="ko-KR" sz="1400">
                <a:latin typeface="+mn-ea"/>
              </a:rPr>
              <a:t>Pooling 1D</a:t>
            </a:r>
          </a:p>
          <a:p>
            <a:pPr lvl="1"/>
            <a:r>
              <a:rPr lang="en-US" altLang="ko-KR" sz="1400">
                <a:latin typeface="+mn-ea"/>
              </a:rPr>
              <a:t>AveragePooling2D	: </a:t>
            </a:r>
            <a:r>
              <a:rPr lang="ko-KR" altLang="en-US" sz="1400">
                <a:latin typeface="+mn-ea"/>
              </a:rPr>
              <a:t>평균 </a:t>
            </a:r>
            <a:r>
              <a:rPr lang="en-US" altLang="ko-KR" sz="1400">
                <a:latin typeface="+mn-ea"/>
              </a:rPr>
              <a:t>Pooling 2D</a:t>
            </a:r>
          </a:p>
          <a:p>
            <a:pPr lvl="1"/>
            <a:r>
              <a:rPr lang="en-US" altLang="ko-KR" sz="1400">
                <a:latin typeface="+mn-ea"/>
              </a:rPr>
              <a:t>AveragePooling3D	: </a:t>
            </a:r>
            <a:r>
              <a:rPr lang="ko-KR" altLang="en-US" sz="1400">
                <a:latin typeface="+mn-ea"/>
              </a:rPr>
              <a:t>평균 </a:t>
            </a:r>
            <a:r>
              <a:rPr lang="en-US" altLang="ko-KR" sz="1400">
                <a:latin typeface="+mn-ea"/>
              </a:rPr>
              <a:t>Pooling 3D</a:t>
            </a:r>
          </a:p>
          <a:p>
            <a:pPr lvl="1"/>
            <a:r>
              <a:rPr lang="en-US" altLang="ko-KR" sz="1400">
                <a:latin typeface="+mn-ea"/>
              </a:rPr>
              <a:t>MaxPooling1D	: </a:t>
            </a:r>
            <a:r>
              <a:rPr lang="ko-KR" altLang="en-US" sz="1400">
                <a:latin typeface="+mn-ea"/>
              </a:rPr>
              <a:t>최대 </a:t>
            </a:r>
            <a:r>
              <a:rPr lang="en-US" altLang="ko-KR" sz="1400">
                <a:latin typeface="+mn-ea"/>
              </a:rPr>
              <a:t>Pooling 1D</a:t>
            </a:r>
          </a:p>
          <a:p>
            <a:pPr lvl="1"/>
            <a:r>
              <a:rPr lang="en-US" altLang="ko-KR" sz="1400">
                <a:solidFill>
                  <a:srgbClr val="0070C0"/>
                </a:solidFill>
                <a:latin typeface="+mn-ea"/>
              </a:rPr>
              <a:t>MaxPooling2D</a:t>
            </a:r>
            <a:r>
              <a:rPr lang="en-US" altLang="ko-KR" sz="1400">
                <a:latin typeface="+mn-ea"/>
              </a:rPr>
              <a:t>	: </a:t>
            </a:r>
            <a:r>
              <a:rPr lang="ko-KR" altLang="en-US" sz="1400">
                <a:latin typeface="+mn-ea"/>
              </a:rPr>
              <a:t>최대 </a:t>
            </a:r>
            <a:r>
              <a:rPr lang="en-US" altLang="ko-KR" sz="1400">
                <a:latin typeface="+mn-ea"/>
              </a:rPr>
              <a:t>Pooling 2D</a:t>
            </a:r>
          </a:p>
          <a:p>
            <a:pPr lvl="1"/>
            <a:r>
              <a:rPr lang="en-US" altLang="ko-KR" sz="1400">
                <a:latin typeface="+mn-ea"/>
              </a:rPr>
              <a:t>MaxPooling3D	: </a:t>
            </a:r>
            <a:r>
              <a:rPr lang="ko-KR" altLang="en-US" sz="1400">
                <a:latin typeface="+mn-ea"/>
              </a:rPr>
              <a:t>최대 </a:t>
            </a:r>
            <a:r>
              <a:rPr lang="en-US" altLang="ko-KR" sz="1400">
                <a:latin typeface="+mn-ea"/>
              </a:rPr>
              <a:t>Pooling 3D</a:t>
            </a:r>
          </a:p>
          <a:p>
            <a:pPr lvl="1"/>
            <a:endParaRPr lang="en-US" altLang="ko-KR" sz="1400">
              <a:latin typeface="+mn-ea"/>
            </a:endParaRPr>
          </a:p>
          <a:p>
            <a:pPr lvl="1"/>
            <a:r>
              <a:rPr lang="en-US" altLang="ko-KR" sz="1400">
                <a:latin typeface="+mn-ea"/>
              </a:rPr>
              <a:t>GlobalAveragePooling1D</a:t>
            </a:r>
          </a:p>
          <a:p>
            <a:pPr lvl="1"/>
            <a:r>
              <a:rPr lang="en-US" altLang="ko-KR" sz="1400">
                <a:latin typeface="+mn-ea"/>
              </a:rPr>
              <a:t>GlobalAveragePooling2D</a:t>
            </a:r>
          </a:p>
          <a:p>
            <a:pPr lvl="1"/>
            <a:r>
              <a:rPr lang="en-US" altLang="ko-KR" sz="1400">
                <a:latin typeface="+mn-ea"/>
              </a:rPr>
              <a:t>GlobalAveragePooling3D</a:t>
            </a:r>
          </a:p>
          <a:p>
            <a:pPr lvl="1"/>
            <a:r>
              <a:rPr lang="en-US" altLang="ko-KR" sz="1400">
                <a:latin typeface="+mn-ea"/>
              </a:rPr>
              <a:t>GlobalMaxPooling1D</a:t>
            </a:r>
          </a:p>
          <a:p>
            <a:pPr lvl="1"/>
            <a:r>
              <a:rPr lang="en-US" altLang="ko-KR" sz="1400">
                <a:latin typeface="+mn-ea"/>
              </a:rPr>
              <a:t>GlobalMaxPooling2D</a:t>
            </a:r>
          </a:p>
          <a:p>
            <a:pPr lvl="1"/>
            <a:r>
              <a:rPr lang="en-US" altLang="ko-KR" sz="1400">
                <a:latin typeface="+mn-ea"/>
              </a:rPr>
              <a:t>GlobalMaxPooling3D</a:t>
            </a:r>
          </a:p>
          <a:p>
            <a:endParaRPr lang="en-US" altLang="ko-KR" sz="1600">
              <a:latin typeface="+mn-ea"/>
            </a:endParaRPr>
          </a:p>
        </p:txBody>
      </p:sp>
      <p:sp>
        <p:nvSpPr>
          <p:cNvPr id="2" name="모서리가 둥근 직사각형 2">
            <a:extLst>
              <a:ext uri="{FF2B5EF4-FFF2-40B4-BE49-F238E27FC236}">
                <a16:creationId xmlns:a16="http://schemas.microsoft.com/office/drawing/2014/main" id="{82D41B09-8FCE-048A-B1F8-1118F60AC59F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sp>
        <p:nvSpPr>
          <p:cNvPr id="3" name="내용 개체 틀 4">
            <a:extLst>
              <a:ext uri="{FF2B5EF4-FFF2-40B4-BE49-F238E27FC236}">
                <a16:creationId xmlns:a16="http://schemas.microsoft.com/office/drawing/2014/main" id="{73FCDC9A-AD70-CA52-3276-05AC6560F67D}"/>
              </a:ext>
            </a:extLst>
          </p:cNvPr>
          <p:cNvSpPr txBox="1">
            <a:spLocks/>
          </p:cNvSpPr>
          <p:nvPr/>
        </p:nvSpPr>
        <p:spPr>
          <a:xfrm>
            <a:off x="6969124" y="1427260"/>
            <a:ext cx="2556244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563" indent="-182563"/>
            <a:r>
              <a:rPr lang="en-US" altLang="ko-KR" sz="1200">
                <a:latin typeface="+mn-ea"/>
              </a:rPr>
              <a:t>Pooling : </a:t>
            </a:r>
            <a:r>
              <a:rPr lang="ko-KR" altLang="en-US" sz="1200">
                <a:latin typeface="+mn-ea"/>
              </a:rPr>
              <a:t>축소</a:t>
            </a:r>
            <a:endParaRPr lang="en-US" altLang="ko-KR" sz="12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7318423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/Autoencoders">
            <a:extLst>
              <a:ext uri="{FF2B5EF4-FFF2-40B4-BE49-F238E27FC236}">
                <a16:creationId xmlns:a16="http://schemas.microsoft.com/office/drawing/2014/main" id="{9BED9961-80AD-D2BA-3E1A-B44CAF26C9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661" y="3447487"/>
            <a:ext cx="6986635" cy="2861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Algorithms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AutoEncoder</a:t>
            </a:r>
            <a:r>
              <a:rPr lang="ko-KR" altLang="en-US" sz="1600" dirty="0">
                <a:latin typeface="+mn-ea"/>
              </a:rPr>
              <a:t> </a:t>
            </a:r>
            <a:r>
              <a:rPr lang="en-US" altLang="ko-KR" sz="1600" dirty="0">
                <a:latin typeface="+mn-ea"/>
              </a:rPr>
              <a:t>:</a:t>
            </a:r>
            <a:r>
              <a:rPr lang="ko-KR" altLang="en-US" sz="1600" dirty="0">
                <a:latin typeface="+mn-ea"/>
              </a:rPr>
              <a:t> 생성 </a:t>
            </a:r>
            <a:r>
              <a:rPr lang="en-US" altLang="ko-KR" sz="1600" dirty="0">
                <a:latin typeface="+mn-ea"/>
              </a:rPr>
              <a:t>AI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217025" cy="140961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latin typeface="+mn-ea"/>
              </a:rPr>
              <a:t>입력 데이터의 분포를 학습하고</a:t>
            </a:r>
            <a:r>
              <a:rPr lang="en-US" altLang="ko-KR" sz="1600" dirty="0">
                <a:latin typeface="+mn-ea"/>
              </a:rPr>
              <a:t>,</a:t>
            </a:r>
            <a:r>
              <a:rPr lang="ko-KR" altLang="en-US" sz="1600" dirty="0">
                <a:latin typeface="+mn-ea"/>
              </a:rPr>
              <a:t> 분포에서 랜덤하게 샘플링하여 새로운 콘텐츠 생성</a:t>
            </a:r>
            <a:endParaRPr lang="en-US" altLang="ko-KR" sz="1600" dirty="0">
              <a:latin typeface="+mn-ea"/>
            </a:endParaRPr>
          </a:p>
          <a:p>
            <a:pPr lvl="1"/>
            <a:r>
              <a:rPr lang="ko-KR" altLang="en-US" sz="1400" dirty="0">
                <a:latin typeface="+mn-ea"/>
              </a:rPr>
              <a:t>이미지 복원과 생성</a:t>
            </a:r>
            <a:r>
              <a:rPr lang="en-US" altLang="ko-KR" sz="1400" dirty="0">
                <a:latin typeface="+mn-ea"/>
              </a:rPr>
              <a:t>.</a:t>
            </a:r>
            <a:r>
              <a:rPr lang="ko-KR" altLang="en-US" sz="1400" dirty="0">
                <a:latin typeface="+mn-ea"/>
              </a:rPr>
              <a:t>  이미지의 스타일 변경</a:t>
            </a:r>
            <a:endParaRPr lang="en-US" altLang="ko-KR" sz="1400" dirty="0">
              <a:latin typeface="+mn-ea"/>
            </a:endParaRPr>
          </a:p>
          <a:p>
            <a:pPr lvl="1"/>
            <a:r>
              <a:rPr lang="ko-KR" altLang="en-US" sz="1400" dirty="0">
                <a:latin typeface="+mn-ea"/>
              </a:rPr>
              <a:t>음악 생성</a:t>
            </a:r>
            <a:r>
              <a:rPr lang="en-US" altLang="ko-KR" sz="1400" dirty="0">
                <a:latin typeface="+mn-ea"/>
              </a:rPr>
              <a:t>.</a:t>
            </a:r>
            <a:r>
              <a:rPr lang="ko-KR" altLang="en-US" sz="1400" dirty="0">
                <a:latin typeface="+mn-ea"/>
              </a:rPr>
              <a:t>  텍스트 생성</a:t>
            </a:r>
            <a:endParaRPr lang="en-US" altLang="ko-KR" sz="1400" dirty="0">
              <a:latin typeface="+mn-ea"/>
            </a:endParaRPr>
          </a:p>
          <a:p>
            <a:pPr lvl="1"/>
            <a:r>
              <a:rPr lang="ko-KR" altLang="en-US" sz="1400" dirty="0">
                <a:latin typeface="+mn-ea"/>
              </a:rPr>
              <a:t>추천 시스템에서 상품을 추천</a:t>
            </a:r>
            <a:endParaRPr lang="en-US" altLang="ko-KR" sz="14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F48B3EEB-88EB-74CA-1F2F-5089E488CEF8}"/>
              </a:ext>
            </a:extLst>
          </p:cNvPr>
          <p:cNvSpPr/>
          <p:nvPr/>
        </p:nvSpPr>
        <p:spPr>
          <a:xfrm>
            <a:off x="8265368" y="116672"/>
            <a:ext cx="1260000" cy="360000"/>
          </a:xfrm>
          <a:prstGeom prst="roundRect">
            <a:avLst/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>
                <a:solidFill>
                  <a:schemeClr val="bg1"/>
                </a:solidFill>
              </a:rPr>
              <a:t>작성중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48EFB0-7180-1068-787A-5FC840BBB38E}"/>
              </a:ext>
            </a:extLst>
          </p:cNvPr>
          <p:cNvSpPr txBox="1"/>
          <p:nvPr/>
        </p:nvSpPr>
        <p:spPr>
          <a:xfrm>
            <a:off x="704528" y="6279123"/>
            <a:ext cx="88208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https://www.simplilearn.com/tutorials/deep-learning-tutorial/deep-learning-algorithm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3310059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3704861" y="2708927"/>
            <a:ext cx="5856652" cy="430887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222699" y="1957097"/>
            <a:ext cx="7338814" cy="584775"/>
          </a:xfrm>
        </p:spPr>
        <p:txBody>
          <a:bodyPr/>
          <a:lstStyle/>
          <a:p>
            <a:r>
              <a:rPr lang="en-US" altLang="ko-KR" sz="3200" dirty="0">
                <a:latin typeface="+mn-ea"/>
              </a:rPr>
              <a:t>CNN (Convolutional Neural Networks)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2850656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CNN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CNN (Convolutional Neural Networks, </a:t>
            </a:r>
            <a:r>
              <a:rPr lang="ko-KR" altLang="en-US" sz="1600" dirty="0" err="1">
                <a:latin typeface="+mn-ea"/>
              </a:rPr>
              <a:t>합성곱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컨볼루션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192668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CNN </a:t>
            </a:r>
            <a:r>
              <a:rPr lang="en-US" altLang="ko-KR" sz="1600" dirty="0">
                <a:latin typeface="+mn-ea"/>
              </a:rPr>
              <a:t>(Convolutional Neural Networks)</a:t>
            </a:r>
          </a:p>
          <a:p>
            <a:pPr lvl="1"/>
            <a:r>
              <a:rPr lang="en-US" altLang="ko-KR" sz="1400" dirty="0">
                <a:latin typeface="+mn-ea"/>
              </a:rPr>
              <a:t>DCNN (Deep CNN, </a:t>
            </a:r>
            <a:r>
              <a:rPr lang="ko-KR" altLang="en-US" sz="1400" dirty="0">
                <a:latin typeface="+mn-ea"/>
              </a:rPr>
              <a:t>심층 </a:t>
            </a:r>
            <a:r>
              <a:rPr lang="ko-KR" altLang="en-US" sz="1400" dirty="0" err="1">
                <a:latin typeface="+mn-ea"/>
              </a:rPr>
              <a:t>합성곱</a:t>
            </a:r>
            <a:r>
              <a:rPr lang="ko-KR" altLang="en-US" sz="1400" dirty="0">
                <a:latin typeface="+mn-ea"/>
              </a:rPr>
              <a:t> 신경망</a:t>
            </a:r>
            <a:r>
              <a:rPr lang="en-US" altLang="ko-KR" sz="1400" dirty="0">
                <a:latin typeface="+mn-ea"/>
              </a:rPr>
              <a:t>)</a:t>
            </a:r>
          </a:p>
          <a:p>
            <a:pPr lvl="1"/>
            <a:r>
              <a:rPr lang="en-US" altLang="ko-KR" sz="1400" dirty="0">
                <a:latin typeface="+mn-ea"/>
              </a:rPr>
              <a:t>Convolution layer</a:t>
            </a:r>
          </a:p>
          <a:p>
            <a:pPr lvl="1"/>
            <a:r>
              <a:rPr lang="en-US" altLang="ko-KR" sz="1400" dirty="0">
                <a:latin typeface="+mn-ea"/>
              </a:rPr>
              <a:t>ReLU (Rectified Linear Unit)</a:t>
            </a:r>
          </a:p>
          <a:p>
            <a:pPr lvl="1"/>
            <a:r>
              <a:rPr lang="en-US" altLang="ko-KR" sz="1400" dirty="0">
                <a:latin typeface="+mn-ea"/>
              </a:rPr>
              <a:t>Pooling layer</a:t>
            </a:r>
          </a:p>
          <a:p>
            <a:pPr lvl="1"/>
            <a:r>
              <a:rPr lang="en-US" altLang="ko-KR" sz="1400" dirty="0">
                <a:latin typeface="+mn-ea"/>
              </a:rPr>
              <a:t>FC (Fully connected) layer</a:t>
            </a:r>
            <a:endParaRPr lang="en-US" altLang="ko-KR" sz="160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ECDA94-E3DC-0E2E-B7EC-B5C59BC7FB6D}"/>
              </a:ext>
            </a:extLst>
          </p:cNvPr>
          <p:cNvSpPr txBox="1"/>
          <p:nvPr/>
        </p:nvSpPr>
        <p:spPr>
          <a:xfrm>
            <a:off x="6969125" y="1412776"/>
            <a:ext cx="2592388" cy="138499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400">
                <a:latin typeface="+mn-ea"/>
              </a:rPr>
              <a:t>데이터 변환 계층</a:t>
            </a:r>
            <a:endParaRPr lang="en-US" altLang="ko-KR" sz="14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40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400">
                <a:latin typeface="+mn-ea"/>
              </a:rPr>
              <a:t>Receptive </a:t>
            </a:r>
            <a:r>
              <a:rPr lang="en-US" altLang="ko-KR" sz="1400" dirty="0">
                <a:latin typeface="+mn-ea"/>
              </a:rPr>
              <a:t>field (</a:t>
            </a:r>
            <a:r>
              <a:rPr lang="ko-KR" altLang="en-US" sz="1400" dirty="0">
                <a:latin typeface="+mn-ea"/>
              </a:rPr>
              <a:t>로컬 수용 필드</a:t>
            </a:r>
            <a:r>
              <a:rPr lang="en-US" altLang="ko-KR" sz="1400" dirty="0">
                <a:latin typeface="+mn-ea"/>
              </a:rPr>
              <a:t>)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+mn-ea"/>
              </a:rPr>
              <a:t>가중치 공유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1400" dirty="0">
              <a:latin typeface="+mn-ea"/>
            </a:endParaRPr>
          </a:p>
        </p:txBody>
      </p:sp>
      <p:pic>
        <p:nvPicPr>
          <p:cNvPr id="17410" name="Picture 2" descr="Figure 28: A fully connected layer. | Convolutional Neural Networks (CNNs)">
            <a:extLst>
              <a:ext uri="{FF2B5EF4-FFF2-40B4-BE49-F238E27FC236}">
                <a16:creationId xmlns:a16="http://schemas.microsoft.com/office/drawing/2014/main" id="{A40FA382-2B01-0FA2-AE77-9C0F7B13E4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7" y="2978621"/>
            <a:ext cx="9217025" cy="311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F269810-9B79-F417-291F-195F066F1738}"/>
              </a:ext>
            </a:extLst>
          </p:cNvPr>
          <p:cNvSpPr txBox="1"/>
          <p:nvPr/>
        </p:nvSpPr>
        <p:spPr>
          <a:xfrm>
            <a:off x="344488" y="6351131"/>
            <a:ext cx="6948913" cy="2465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https://pub.towardsai.net/convolutional-neural-networks-cnns-tutorial-with-python-417c29f0403f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9464356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CNN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CNN (Convolutional Neural Networks, </a:t>
            </a:r>
            <a:r>
              <a:rPr lang="ko-KR" altLang="en-US" sz="1600" dirty="0" err="1">
                <a:latin typeface="+mn-ea"/>
              </a:rPr>
              <a:t>합성곱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컨볼루션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192668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Convolution</a:t>
            </a:r>
            <a:r>
              <a:rPr lang="en-US" altLang="ko-KR" sz="1600" dirty="0">
                <a:latin typeface="+mn-ea"/>
              </a:rPr>
              <a:t>		: </a:t>
            </a:r>
            <a:r>
              <a:rPr lang="ko-KR" altLang="en-US" sz="1600" dirty="0">
                <a:latin typeface="+mn-ea"/>
              </a:rPr>
              <a:t>관계 정보를 활용하는 방법</a:t>
            </a:r>
            <a:endParaRPr lang="en-US" altLang="ko-KR" sz="1600" dirty="0">
              <a:latin typeface="+mn-ea"/>
            </a:endParaRPr>
          </a:p>
          <a:p>
            <a:pPr lvl="1"/>
            <a:r>
              <a:rPr lang="en-US" altLang="ko-KR" sz="1400" dirty="0">
                <a:latin typeface="+mn-ea"/>
              </a:rPr>
              <a:t>Dense		: </a:t>
            </a:r>
            <a:r>
              <a:rPr lang="ko-KR" altLang="en-US" sz="1400" dirty="0">
                <a:latin typeface="+mn-ea"/>
              </a:rPr>
              <a:t>선형</a:t>
            </a:r>
            <a:endParaRPr lang="en-US" altLang="ko-KR" sz="1400" dirty="0">
              <a:latin typeface="+mn-ea"/>
            </a:endParaRPr>
          </a:p>
          <a:p>
            <a:pPr lvl="1"/>
            <a:r>
              <a:rPr lang="en-US" altLang="ko-KR" sz="1400" dirty="0">
                <a:latin typeface="+mn-ea"/>
              </a:rPr>
              <a:t>Convolution		: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n</a:t>
            </a:r>
            <a:r>
              <a:rPr lang="ko-KR" altLang="en-US" sz="1400" dirty="0">
                <a:latin typeface="+mn-ea"/>
              </a:rPr>
              <a:t>차원 부분 </a:t>
            </a:r>
            <a:r>
              <a:rPr lang="ko-KR" altLang="en-US" sz="1400" dirty="0" err="1">
                <a:latin typeface="+mn-ea"/>
              </a:rPr>
              <a:t>행열</a:t>
            </a:r>
            <a:endParaRPr lang="en-US" altLang="ko-KR" sz="1400" dirty="0">
              <a:latin typeface="+mn-ea"/>
            </a:endParaRPr>
          </a:p>
          <a:p>
            <a:pPr lvl="2"/>
            <a:r>
              <a:rPr lang="ko-KR" altLang="en-US" sz="1400" dirty="0" err="1">
                <a:latin typeface="+mn-ea"/>
              </a:rPr>
              <a:t>행열에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Convolution</a:t>
            </a:r>
            <a:r>
              <a:rPr lang="ko-KR" altLang="en-US" sz="1400" dirty="0">
                <a:latin typeface="+mn-ea"/>
              </a:rPr>
              <a:t>을 적용하여 </a:t>
            </a:r>
            <a:r>
              <a:rPr lang="ko-KR" altLang="en-US" sz="1400" dirty="0" err="1">
                <a:latin typeface="+mn-ea"/>
              </a:rPr>
              <a:t>특징맵을</a:t>
            </a:r>
            <a:r>
              <a:rPr lang="ko-KR" altLang="en-US" sz="1400" dirty="0">
                <a:latin typeface="+mn-ea"/>
              </a:rPr>
              <a:t> 생성</a:t>
            </a:r>
            <a:endParaRPr lang="en-US" altLang="ko-KR" sz="1400" dirty="0">
              <a:latin typeface="+mn-ea"/>
            </a:endParaRPr>
          </a:p>
          <a:p>
            <a:pPr lvl="2"/>
            <a:r>
              <a:rPr lang="en-US" altLang="ko-KR" sz="1400" dirty="0">
                <a:latin typeface="+mn-ea"/>
              </a:rPr>
              <a:t>2</a:t>
            </a:r>
            <a:r>
              <a:rPr lang="ko-KR" altLang="en-US" sz="1400" dirty="0">
                <a:latin typeface="+mn-ea"/>
              </a:rPr>
              <a:t>차원 </a:t>
            </a:r>
            <a:r>
              <a:rPr lang="en-US" altLang="ko-KR" sz="1400" dirty="0">
                <a:latin typeface="+mn-ea"/>
              </a:rPr>
              <a:t>:</a:t>
            </a:r>
            <a:r>
              <a:rPr lang="ko-KR" altLang="en-US" sz="1400" dirty="0">
                <a:latin typeface="+mn-ea"/>
              </a:rPr>
              <a:t> 이미지</a:t>
            </a:r>
            <a:r>
              <a:rPr lang="en-US" altLang="ko-KR" sz="1400" dirty="0">
                <a:latin typeface="+mn-ea"/>
              </a:rPr>
              <a:t>,</a:t>
            </a:r>
            <a:r>
              <a:rPr lang="ko-KR" altLang="en-US" sz="1400" dirty="0">
                <a:latin typeface="+mn-ea"/>
              </a:rPr>
              <a:t> 오디오</a:t>
            </a:r>
            <a:r>
              <a:rPr lang="en-US" altLang="ko-KR" sz="1400" dirty="0">
                <a:latin typeface="+mn-ea"/>
              </a:rPr>
              <a:t>,</a:t>
            </a:r>
            <a:r>
              <a:rPr lang="ko-KR" altLang="en-US" sz="1400" dirty="0">
                <a:latin typeface="+mn-ea"/>
              </a:rPr>
              <a:t> 텍스트</a:t>
            </a:r>
            <a:endParaRPr lang="en-US" altLang="ko-KR" sz="1400" dirty="0">
              <a:latin typeface="+mn-ea"/>
            </a:endParaRPr>
          </a:p>
          <a:p>
            <a:pPr lvl="2"/>
            <a:r>
              <a:rPr lang="en-US" altLang="ko-KR" sz="1400" dirty="0">
                <a:latin typeface="+mn-ea"/>
              </a:rPr>
              <a:t>3</a:t>
            </a:r>
            <a:r>
              <a:rPr lang="ko-KR" altLang="en-US" sz="1400" dirty="0">
                <a:latin typeface="+mn-ea"/>
              </a:rPr>
              <a:t>차원 </a:t>
            </a:r>
            <a:r>
              <a:rPr lang="en-US" altLang="ko-KR" sz="1400" dirty="0">
                <a:latin typeface="+mn-ea"/>
              </a:rPr>
              <a:t>:</a:t>
            </a:r>
            <a:r>
              <a:rPr lang="ko-KR" altLang="en-US" sz="1400" dirty="0">
                <a:latin typeface="+mn-ea"/>
              </a:rPr>
              <a:t> 비디오</a:t>
            </a:r>
            <a:endParaRPr lang="en-US" altLang="ko-KR" sz="14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69B805B-2BFC-D2BF-6BDF-36945F85194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55" t="3322" r="5971" b="2364"/>
          <a:stretch/>
        </p:blipFill>
        <p:spPr>
          <a:xfrm>
            <a:off x="344487" y="3212976"/>
            <a:ext cx="4249859" cy="2304256"/>
          </a:xfrm>
          <a:prstGeom prst="rect">
            <a:avLst/>
          </a:prstGeom>
        </p:spPr>
      </p:pic>
      <p:pic>
        <p:nvPicPr>
          <p:cNvPr id="13314" name="Picture 2" descr="Figure 9: Convolved feature or activation map or feature map. | Convolutional Neural Networks (CNNs)">
            <a:extLst>
              <a:ext uri="{FF2B5EF4-FFF2-40B4-BE49-F238E27FC236}">
                <a16:creationId xmlns:a16="http://schemas.microsoft.com/office/drawing/2014/main" id="{B5CFBA2C-0A94-C503-E500-4CF186BE89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9958" y="2492896"/>
            <a:ext cx="501015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E92241F-981E-0CE7-0AA7-EA10B04D5D11}"/>
              </a:ext>
            </a:extLst>
          </p:cNvPr>
          <p:cNvSpPr txBox="1"/>
          <p:nvPr/>
        </p:nvSpPr>
        <p:spPr>
          <a:xfrm>
            <a:off x="4953000" y="6279123"/>
            <a:ext cx="46571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https://pub.towardsai.net/convolutional-neural-networks-cnns-tutorial-with-python-417c29f0403f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9F9A90-9339-D36F-B2B1-01D69EDAAD4D}"/>
              </a:ext>
            </a:extLst>
          </p:cNvPr>
          <p:cNvSpPr txBox="1"/>
          <p:nvPr/>
        </p:nvSpPr>
        <p:spPr>
          <a:xfrm>
            <a:off x="2360712" y="4797152"/>
            <a:ext cx="5760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>
                <a:solidFill>
                  <a:srgbClr val="0070C0"/>
                </a:solidFill>
                <a:latin typeface="+mn-ea"/>
              </a:rPr>
              <a:t>Filter</a:t>
            </a:r>
          </a:p>
          <a:p>
            <a:pPr algn="ctr"/>
            <a:r>
              <a:rPr lang="en-US" altLang="ko-KR" sz="1000">
                <a:solidFill>
                  <a:srgbClr val="0070C0"/>
                </a:solidFill>
                <a:latin typeface="+mn-ea"/>
              </a:rPr>
              <a:t>Mask</a:t>
            </a:r>
            <a:endParaRPr lang="ko-KR" altLang="en-US" sz="1000">
              <a:solidFill>
                <a:srgbClr val="0070C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3639198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CNN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CNN (Convolutional Neural Networks, </a:t>
            </a:r>
            <a:r>
              <a:rPr lang="ko-KR" altLang="en-US" sz="1600" dirty="0" err="1">
                <a:latin typeface="+mn-ea"/>
              </a:rPr>
              <a:t>합성곱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컨볼루션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pic>
        <p:nvPicPr>
          <p:cNvPr id="14340" name="Picture 4" descr="Figure 21: The stride of 1. | Convolutional Neural Networks (CNNs)">
            <a:extLst>
              <a:ext uri="{FF2B5EF4-FFF2-40B4-BE49-F238E27FC236}">
                <a16:creationId xmlns:a16="http://schemas.microsoft.com/office/drawing/2014/main" id="{D2027B48-8566-29DF-27F9-CBE6E033D2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1909852"/>
            <a:ext cx="3744416" cy="4357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E92241F-981E-0CE7-0AA7-EA10B04D5D11}"/>
              </a:ext>
            </a:extLst>
          </p:cNvPr>
          <p:cNvSpPr txBox="1"/>
          <p:nvPr/>
        </p:nvSpPr>
        <p:spPr>
          <a:xfrm>
            <a:off x="776536" y="6351131"/>
            <a:ext cx="65168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https://pub.towardsai.net/convolutional-neural-networks-cnns-tutorial-with-python-417c29f0403f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14342" name="Picture 6" descr="Figure 22: The stride of 2. | Convolutional Neural Networks (CNNs)">
            <a:extLst>
              <a:ext uri="{FF2B5EF4-FFF2-40B4-BE49-F238E27FC236}">
                <a16:creationId xmlns:a16="http://schemas.microsoft.com/office/drawing/2014/main" id="{FC63D872-25C8-76DD-AB1E-389C5F1147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6936" y="1915802"/>
            <a:ext cx="4511075" cy="4351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8556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Convolution</a:t>
            </a:r>
          </a:p>
          <a:p>
            <a:pPr lvl="1"/>
            <a:r>
              <a:rPr lang="en-US" altLang="ko-KR" sz="1400">
                <a:latin typeface="+mn-ea"/>
              </a:rPr>
              <a:t>padding</a:t>
            </a:r>
          </a:p>
          <a:p>
            <a:pPr lvl="1"/>
            <a:r>
              <a:rPr lang="en-US" altLang="ko-KR" sz="1400">
                <a:latin typeface="+mn-ea"/>
              </a:rPr>
              <a:t>Stride : </a:t>
            </a:r>
            <a:r>
              <a:rPr lang="ko-KR" altLang="en-US" sz="1400">
                <a:latin typeface="+mn-ea"/>
              </a:rPr>
              <a:t>커널이 이동하는 </a:t>
            </a:r>
            <a:r>
              <a:rPr lang="en-US" altLang="ko-KR" sz="1400">
                <a:latin typeface="+mn-ea"/>
              </a:rPr>
              <a:t>picel</a:t>
            </a:r>
            <a:r>
              <a:rPr lang="ko-KR" altLang="en-US" sz="1400">
                <a:latin typeface="+mn-ea"/>
              </a:rPr>
              <a:t>의 갯수</a:t>
            </a:r>
            <a:endParaRPr lang="en-US" altLang="ko-KR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9395785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CNN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CNN (Convolutional Neural Networks, </a:t>
            </a:r>
            <a:r>
              <a:rPr lang="ko-KR" altLang="en-US" sz="1600" dirty="0" err="1">
                <a:latin typeface="+mn-ea"/>
              </a:rPr>
              <a:t>합성곱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컨볼루션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Convolution</a:t>
            </a:r>
            <a:endParaRPr lang="en-US" altLang="ko-KR" sz="1600" dirty="0"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92241F-981E-0CE7-0AA7-EA10B04D5D11}"/>
              </a:ext>
            </a:extLst>
          </p:cNvPr>
          <p:cNvSpPr txBox="1"/>
          <p:nvPr/>
        </p:nvSpPr>
        <p:spPr>
          <a:xfrm>
            <a:off x="776536" y="5949280"/>
            <a:ext cx="65168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https://pub.towardsai.net/convolutional-neural-networks-cnns-tutorial-with-python-417c29f0403f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14338" name="Picture 2" descr="Figure 16: Convolutional layer. | Convolutional Neural Networks (CNNs)">
            <a:extLst>
              <a:ext uri="{FF2B5EF4-FFF2-40B4-BE49-F238E27FC236}">
                <a16:creationId xmlns:a16="http://schemas.microsoft.com/office/drawing/2014/main" id="{86479979-F4C3-8852-91A7-B5610EA497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520" y="1763974"/>
            <a:ext cx="8877922" cy="4185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52567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CNN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CNN (Convolutional Neural Networks, </a:t>
            </a:r>
            <a:r>
              <a:rPr lang="ko-KR" altLang="en-US" sz="1600" dirty="0" err="1">
                <a:latin typeface="+mn-ea"/>
              </a:rPr>
              <a:t>합성곱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컨볼루션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118801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Pooling</a:t>
            </a:r>
            <a:endParaRPr lang="en-US" altLang="ko-KR" sz="1600" dirty="0">
              <a:latin typeface="+mn-ea"/>
            </a:endParaRPr>
          </a:p>
          <a:p>
            <a:pPr lvl="1"/>
            <a:r>
              <a:rPr lang="en-US" altLang="ko-KR" sz="1400" dirty="0">
                <a:latin typeface="+mn-ea"/>
              </a:rPr>
              <a:t>n</a:t>
            </a:r>
            <a:r>
              <a:rPr lang="ko-KR" altLang="en-US" sz="1400" dirty="0">
                <a:latin typeface="+mn-ea"/>
              </a:rPr>
              <a:t>차원 부분 </a:t>
            </a:r>
            <a:r>
              <a:rPr lang="ko-KR" altLang="en-US" sz="1400" dirty="0" err="1">
                <a:latin typeface="+mn-ea"/>
              </a:rPr>
              <a:t>행열을</a:t>
            </a:r>
            <a:r>
              <a:rPr lang="ko-KR" altLang="en-US" sz="1400" dirty="0">
                <a:latin typeface="+mn-ea"/>
              </a:rPr>
              <a:t> 사용하여 </a:t>
            </a:r>
            <a:r>
              <a:rPr lang="ko-KR" altLang="en-US" sz="1400" dirty="0" err="1">
                <a:latin typeface="+mn-ea"/>
              </a:rPr>
              <a:t>특징맵을</a:t>
            </a:r>
            <a:r>
              <a:rPr lang="ko-KR" altLang="en-US" sz="1400" dirty="0">
                <a:latin typeface="+mn-ea"/>
              </a:rPr>
              <a:t> 요약</a:t>
            </a:r>
            <a:endParaRPr lang="en-US" altLang="ko-KR" sz="14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64A10FB7-4EBE-E939-D4A4-E68EC0A544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536" y="1988840"/>
            <a:ext cx="5473700" cy="4146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909D88F-9412-6611-D2B7-73CF8FC27B16}"/>
              </a:ext>
            </a:extLst>
          </p:cNvPr>
          <p:cNvSpPr txBox="1"/>
          <p:nvPr/>
        </p:nvSpPr>
        <p:spPr>
          <a:xfrm>
            <a:off x="704528" y="6279123"/>
            <a:ext cx="88208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https://towardsai.net/p/l/introduction-to-pooling-layers-in-cnn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2221770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CNN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CNN (Convolutional Neural Networks, </a:t>
            </a:r>
            <a:r>
              <a:rPr lang="ko-KR" altLang="en-US" sz="1600" dirty="0" err="1">
                <a:latin typeface="+mn-ea"/>
              </a:rPr>
              <a:t>합성곱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컨볼루션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6624637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latin typeface="+mn-ea"/>
              </a:rPr>
              <a:t>Pooling</a:t>
            </a:r>
            <a:endParaRPr lang="en-US" altLang="ko-KR" sz="1600" dirty="0"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4C00B6-86E5-00AA-AE4A-751C970FA84D}"/>
              </a:ext>
            </a:extLst>
          </p:cNvPr>
          <p:cNvSpPr txBox="1"/>
          <p:nvPr/>
        </p:nvSpPr>
        <p:spPr>
          <a:xfrm>
            <a:off x="776536" y="3903980"/>
            <a:ext cx="65168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출처</a:t>
            </a:r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: https://pub.towardsai.net/convolutional-neural-networks-cnns-tutorial-with-python-417c29f0403f</a:t>
            </a: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pic>
        <p:nvPicPr>
          <p:cNvPr id="15362" name="Picture 2" descr="Figure 20: Subsampling by pooling. | Convolutional Neural Networks (CNNs)">
            <a:extLst>
              <a:ext uri="{FF2B5EF4-FFF2-40B4-BE49-F238E27FC236}">
                <a16:creationId xmlns:a16="http://schemas.microsoft.com/office/drawing/2014/main" id="{9EF10D34-4E46-861D-3DD8-71E40E1839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536" y="1751330"/>
            <a:ext cx="6667500" cy="215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893039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CNN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CNN (Convolutional Neural Networks, </a:t>
            </a:r>
            <a:r>
              <a:rPr lang="ko-KR" altLang="en-US" sz="1600" dirty="0" err="1">
                <a:latin typeface="+mn-ea"/>
              </a:rPr>
              <a:t>합성곱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컨볼루션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180880" cy="447507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>
                <a:latin typeface="+mn-ea"/>
              </a:rPr>
              <a:t>실습 </a:t>
            </a:r>
            <a:r>
              <a:rPr lang="en-US" altLang="ko-KR" sz="1600">
                <a:latin typeface="+mn-ea"/>
              </a:rPr>
              <a:t>: 187 page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 = keras.models.Sequential()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model.add(keras.layers.Conv2D(20, (5, 5), activation='relu', input_shape=input_shape))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model.add(keras.layers.MaxPooling2D(pool_size=(2, 2), strides=(2, 2)))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model.add(keras.layers.Conv2D(50, (5, 5), activation='relu')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model.add(keras.layers.MaxPooling2D(pool_size=(2, 2), strides=(2, 2)))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model.add(keras.layers.Flatten())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model.add(keras.layers.Dense(500, activation="relu"))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model.add(keras.layers.Dense(self.nb_classes, activation="softmax"))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model.compile(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optimizer=self.optimizer,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loss=self.loss_function,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   metrics=[ self.metrics ]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)</a:t>
            </a:r>
            <a:endParaRPr lang="en-US" altLang="ko-KR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1526426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ko-KR" sz="2400" dirty="0"/>
              <a:t>CNN</a:t>
            </a:r>
            <a:endParaRPr lang="ko-KR" altLang="en-US" sz="2400" dirty="0"/>
          </a:p>
        </p:txBody>
      </p:sp>
      <p:sp>
        <p:nvSpPr>
          <p:cNvPr id="85" name="내용 개체 틀 4"/>
          <p:cNvSpPr>
            <a:spLocks noGrp="1"/>
          </p:cNvSpPr>
          <p:nvPr>
            <p:ph idx="1"/>
          </p:nvPr>
        </p:nvSpPr>
        <p:spPr>
          <a:xfrm>
            <a:off x="344488" y="764704"/>
            <a:ext cx="9217025" cy="338554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CNN (Convolutional Neural Networks, </a:t>
            </a:r>
            <a:r>
              <a:rPr lang="ko-KR" altLang="en-US" sz="1600" dirty="0" err="1">
                <a:latin typeface="+mn-ea"/>
              </a:rPr>
              <a:t>합성곱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컨볼루션</a:t>
            </a:r>
            <a:r>
              <a:rPr lang="ko-KR" altLang="en-US" sz="1600" dirty="0">
                <a:latin typeface="+mn-ea"/>
              </a:rPr>
              <a:t> 신경망</a:t>
            </a:r>
            <a:r>
              <a:rPr lang="en-US" altLang="ko-KR" sz="1600" dirty="0">
                <a:latin typeface="+mn-ea"/>
              </a:rPr>
              <a:t>)</a:t>
            </a:r>
          </a:p>
        </p:txBody>
      </p:sp>
      <p:sp>
        <p:nvSpPr>
          <p:cNvPr id="2" name="내용 개체 틀 4">
            <a:extLst>
              <a:ext uri="{FF2B5EF4-FFF2-40B4-BE49-F238E27FC236}">
                <a16:creationId xmlns:a16="http://schemas.microsoft.com/office/drawing/2014/main" id="{8B14DFDE-7F40-E347-BDD4-0DC8C48916F0}"/>
              </a:ext>
            </a:extLst>
          </p:cNvPr>
          <p:cNvSpPr txBox="1">
            <a:spLocks/>
          </p:cNvSpPr>
          <p:nvPr/>
        </p:nvSpPr>
        <p:spPr>
          <a:xfrm>
            <a:off x="344488" y="1412776"/>
            <a:ext cx="9180880" cy="473360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556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379413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51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700" indent="-355600" algn="l" defTabSz="914400" rtl="0" eaLnBrk="1" latinLnBrk="1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>
                <a:latin typeface="+mn-ea"/>
              </a:rPr>
              <a:t>실습 </a:t>
            </a:r>
            <a:r>
              <a:rPr lang="en-US" altLang="ko-KR" sz="1600">
                <a:latin typeface="+mn-ea"/>
              </a:rPr>
              <a:t>: 187 page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Layer (type)                Output Shape              Param #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=================================================================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conv2d (Conv2D)             (None, 24, 24, 20)        520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max_pooling2d (MaxPooling2D)  (None, 12, 12, 20)       0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conv2d_1 (Conv2D)           (None, 8, 8, 50)          25050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max_pooling2d_1 (MaxPooling2D)  (None, 4, 4, 50)         0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flatten (Flatten)           (None, 800)               0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dense (Dense)               (None, 500)               400500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 dense_1 (Dense)             (None, 10)                5010</a:t>
            </a:r>
          </a:p>
          <a:p>
            <a:pPr marL="363537" lvl="1" indent="0">
              <a:buNone/>
            </a:pPr>
            <a:endParaRPr lang="en-US" altLang="ko-KR" sz="1400">
              <a:latin typeface="+mn-ea"/>
            </a:endParaRP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=================================================================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Total params: 431,080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Trainable params: 431,080</a:t>
            </a:r>
          </a:p>
          <a:p>
            <a:pPr marL="363537" lvl="1" indent="0">
              <a:buNone/>
            </a:pPr>
            <a:r>
              <a:rPr lang="en-US" altLang="ko-KR" sz="1400">
                <a:latin typeface="+mn-ea"/>
              </a:rPr>
              <a:t>Non-trainable params: 0</a:t>
            </a:r>
          </a:p>
          <a:p>
            <a:endParaRPr lang="en-US" altLang="ko-KR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842516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85000"/>
          </a:schemeClr>
        </a:solidFill>
        <a:ln w="19050">
          <a:solidFill>
            <a:schemeClr val="tx1">
              <a:lumMod val="50000"/>
              <a:lumOff val="50000"/>
            </a:schemeClr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28722</TotalTime>
  <Words>7767</Words>
  <Application>Microsoft Office PowerPoint</Application>
  <PresentationFormat>A4 용지(210x297mm)</PresentationFormat>
  <Paragraphs>1915</Paragraphs>
  <Slides>133</Slides>
  <Notes>112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133</vt:i4>
      </vt:variant>
    </vt:vector>
  </HeadingPairs>
  <TitlesOfParts>
    <vt:vector size="139" baseType="lpstr">
      <vt:lpstr>Menlo</vt:lpstr>
      <vt:lpstr>맑은 고딕</vt:lpstr>
      <vt:lpstr>Arial</vt:lpstr>
      <vt:lpstr>Cambria Math</vt:lpstr>
      <vt:lpstr>Wingdings</vt:lpstr>
      <vt:lpstr>Office 테마</vt:lpstr>
      <vt:lpstr>Deep Learning</vt:lpstr>
      <vt:lpstr>History</vt:lpstr>
      <vt:lpstr>목      차</vt:lpstr>
      <vt:lpstr>목      차</vt:lpstr>
      <vt:lpstr>Introduction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Deep Learning 응용</vt:lpstr>
      <vt:lpstr>Deep Learning 응용</vt:lpstr>
      <vt:lpstr>Deep Learning 응용</vt:lpstr>
      <vt:lpstr>Deep Learning 응용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Layers</vt:lpstr>
      <vt:lpstr>Deep Learning 응용</vt:lpstr>
      <vt:lpstr>Deep Learning 응용</vt:lpstr>
      <vt:lpstr>Deep Learning 응용</vt:lpstr>
      <vt:lpstr>Layers</vt:lpstr>
      <vt:lpstr>Layers</vt:lpstr>
      <vt:lpstr>Layers</vt:lpstr>
      <vt:lpstr>Layers</vt:lpstr>
      <vt:lpstr>Layers</vt:lpstr>
      <vt:lpstr>Layers</vt:lpstr>
      <vt:lpstr>Layers</vt:lpstr>
      <vt:lpstr>Deep Learning 응용</vt:lpstr>
      <vt:lpstr>Model 구현 방식</vt:lpstr>
      <vt:lpstr>Model 구현 방식</vt:lpstr>
      <vt:lpstr>Model 구현 방식</vt:lpstr>
      <vt:lpstr>Model 구현 방식</vt:lpstr>
      <vt:lpstr>Model 구현 방식</vt:lpstr>
      <vt:lpstr>Model 구현 방식</vt:lpstr>
      <vt:lpstr>Application</vt:lpstr>
      <vt:lpstr>Application</vt:lpstr>
      <vt:lpstr>Application</vt:lpstr>
      <vt:lpstr>Deep Learning 응용</vt:lpstr>
      <vt:lpstr>Application</vt:lpstr>
      <vt:lpstr>Application</vt:lpstr>
      <vt:lpstr>Application</vt:lpstr>
      <vt:lpstr>Application</vt:lpstr>
      <vt:lpstr>Application</vt:lpstr>
      <vt:lpstr>Application</vt:lpstr>
      <vt:lpstr>Application</vt:lpstr>
      <vt:lpstr>Application</vt:lpstr>
      <vt:lpstr>Application</vt:lpstr>
      <vt:lpstr>Application</vt:lpstr>
      <vt:lpstr>Neural Networks</vt:lpstr>
      <vt:lpstr>Logistic Regression</vt:lpstr>
      <vt:lpstr>Algorithms</vt:lpstr>
      <vt:lpstr>Algorithms</vt:lpstr>
      <vt:lpstr>Algorithms</vt:lpstr>
      <vt:lpstr>Algorithms</vt:lpstr>
      <vt:lpstr>Algorithms</vt:lpstr>
      <vt:lpstr>Algorithms</vt:lpstr>
      <vt:lpstr>Algorithms</vt:lpstr>
      <vt:lpstr>Algorithms</vt:lpstr>
      <vt:lpstr>Algorithms</vt:lpstr>
      <vt:lpstr>Algorithms</vt:lpstr>
      <vt:lpstr>Algorithms</vt:lpstr>
      <vt:lpstr>Algorithms</vt:lpstr>
      <vt:lpstr>CNN (Convolutional Neural Networks)</vt:lpstr>
      <vt:lpstr>CNN</vt:lpstr>
      <vt:lpstr>CNN</vt:lpstr>
      <vt:lpstr>CNN</vt:lpstr>
      <vt:lpstr>CNN</vt:lpstr>
      <vt:lpstr>CNN</vt:lpstr>
      <vt:lpstr>CNN</vt:lpstr>
      <vt:lpstr>CNN</vt:lpstr>
      <vt:lpstr>CNN</vt:lpstr>
      <vt:lpstr>CNN</vt:lpstr>
      <vt:lpstr>CNN</vt:lpstr>
      <vt:lpstr>CNN</vt:lpstr>
      <vt:lpstr>CNN</vt:lpstr>
      <vt:lpstr>CNN</vt:lpstr>
      <vt:lpstr>CNN</vt:lpstr>
      <vt:lpstr>LSTM (Long Short Term Memory Network) </vt:lpstr>
      <vt:lpstr>RNN</vt:lpstr>
      <vt:lpstr>RNN (Recurrent Neural Networks)</vt:lpstr>
      <vt:lpstr>RNN</vt:lpstr>
      <vt:lpstr>GAN (Generative Adversarial Networks)</vt:lpstr>
      <vt:lpstr>GAN</vt:lpstr>
      <vt:lpstr>RBFN (Radial Basis Function Network)</vt:lpstr>
      <vt:lpstr>MLP (Multilayer Perceptron)</vt:lpstr>
      <vt:lpstr>SOM (Self Organizing Map)</vt:lpstr>
      <vt:lpstr>DBN (Deep Belief Network)</vt:lpstr>
      <vt:lpstr>RBM (Restricted Boltzmann Machine)</vt:lpstr>
      <vt:lpstr>AutoEncoder</vt:lpstr>
      <vt:lpstr>AutoEncoder</vt:lpstr>
      <vt:lpstr>Word Embedding</vt:lpstr>
      <vt:lpstr>Word Embedding</vt:lpstr>
      <vt:lpstr>비지도학습</vt:lpstr>
      <vt:lpstr>비지도학습</vt:lpstr>
      <vt:lpstr>RL (Reinforcement Learning)</vt:lpstr>
      <vt:lpstr>RL</vt:lpstr>
      <vt:lpstr>RL</vt:lpstr>
      <vt:lpstr>AutoML</vt:lpstr>
      <vt:lpstr>AutoML</vt:lpstr>
      <vt:lpstr>AI 반도체</vt:lpstr>
      <vt:lpstr>AI 반도체</vt:lpstr>
      <vt:lpstr>Deep Learning 활용</vt:lpstr>
      <vt:lpstr>Deep Learning 활용</vt:lpstr>
      <vt:lpstr>Deep Learning 활용</vt:lpstr>
      <vt:lpstr>PowerPoint 프레젠테이션</vt:lpstr>
    </vt:vector>
  </TitlesOfParts>
  <Company>R&amp;D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화면 캡쳐</dc:title>
  <dc:creator>Microsoft Corporation</dc:creator>
  <cp:lastModifiedBy>계현 김</cp:lastModifiedBy>
  <cp:revision>2875</cp:revision>
  <cp:lastPrinted>2022-05-11T11:02:30Z</cp:lastPrinted>
  <dcterms:created xsi:type="dcterms:W3CDTF">2006-10-05T04:04:58Z</dcterms:created>
  <dcterms:modified xsi:type="dcterms:W3CDTF">2023-08-05T04:21:51Z</dcterms:modified>
</cp:coreProperties>
</file>